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0" r:id="rId1"/>
  </p:sldMasterIdLst>
  <p:notesMasterIdLst>
    <p:notesMasterId r:id="rId36"/>
  </p:notesMasterIdLst>
  <p:handoutMasterIdLst>
    <p:handoutMasterId r:id="rId37"/>
  </p:handoutMasterIdLst>
  <p:sldIdLst>
    <p:sldId id="326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3" r:id="rId28"/>
    <p:sldId id="450" r:id="rId29"/>
    <p:sldId id="451" r:id="rId30"/>
    <p:sldId id="452" r:id="rId31"/>
    <p:sldId id="454" r:id="rId32"/>
    <p:sldId id="455" r:id="rId33"/>
    <p:sldId id="423" r:id="rId34"/>
    <p:sldId id="403" r:id="rId35"/>
  </p:sldIdLst>
  <p:sldSz cx="9144000" cy="6858000" type="screen4x3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007DC3"/>
    <a:srgbClr val="00FF00"/>
    <a:srgbClr val="5C81CE"/>
    <a:srgbClr val="FFFFFF"/>
    <a:srgbClr val="9578F2"/>
    <a:srgbClr val="00FFCC"/>
    <a:srgbClr val="F9FDDB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165" autoAdjust="0"/>
  </p:normalViewPr>
  <p:slideViewPr>
    <p:cSldViewPr snapToGrid="0">
      <p:cViewPr>
        <p:scale>
          <a:sx n="88" d="100"/>
          <a:sy n="88" d="100"/>
        </p:scale>
        <p:origin x="-4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1757" y="-77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5714" y="6668230"/>
            <a:ext cx="184842" cy="3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578185"/>
            <a:ext cx="9296400" cy="22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2013 - SCK•CEN - 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preliminary data for dedicated use ONLY and may not be cited without the explicit permission of the author.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2890" y="3351306"/>
            <a:ext cx="6809133" cy="2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8300" y="533400"/>
            <a:ext cx="3481388" cy="2613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679690"/>
            <a:ext cx="9296400" cy="22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2013 - SCK•CEN - 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preliminary data for dedicated use ONLY and may not be cited without the explicit permission of the author.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3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4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9226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9888" y="533400"/>
            <a:ext cx="3481387" cy="261143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5264777" y="6659488"/>
            <a:ext cx="4029453" cy="3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03F4AC-44DA-4442-9639-B75ED4236200}" type="slidenum">
              <a:rPr lang="nl-BE"/>
              <a:pPr eaLnBrk="1" hangingPunct="1"/>
              <a:t>31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890" y="3351306"/>
            <a:ext cx="6809133" cy="268624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1" y="2130425"/>
            <a:ext cx="8562643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886200"/>
            <a:ext cx="858479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7759647" y="35625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2013-10-25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541338"/>
            <a:ext cx="8579821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5" y="1455717"/>
            <a:ext cx="8573386" cy="4784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759647" y="35625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2013-10-25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2990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84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06" y="541338"/>
            <a:ext cx="858095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46" y="1443841"/>
            <a:ext cx="856275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7759647" y="35625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2013-10-25</a:t>
            </a:fld>
            <a:endParaRPr lang="nl-BE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539100" y="6442443"/>
            <a:ext cx="1581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</a:t>
            </a: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 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SCK•CEN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yrrha@sckcen.be" TargetMode="External"/><Relationship Id="rId2" Type="http://schemas.openxmlformats.org/officeDocument/2006/relationships/hyperlink" Target="mailto:mschyns@sckcen.b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file:///D:\MYRRHA\Images&amp;Figures\MYRRHA_DV-4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jpeg"/><Relationship Id="rId18" Type="http://schemas.openxmlformats.org/officeDocument/2006/relationships/image" Target="../media/image85.jpe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8.png"/><Relationship Id="rId34" Type="http://schemas.openxmlformats.org/officeDocument/2006/relationships/image" Target="../media/image100.png"/><Relationship Id="rId42" Type="http://schemas.openxmlformats.org/officeDocument/2006/relationships/image" Target="../media/image108.jpeg"/><Relationship Id="rId47" Type="http://schemas.openxmlformats.org/officeDocument/2006/relationships/image" Target="../media/image113.jpeg"/><Relationship Id="rId50" Type="http://schemas.openxmlformats.org/officeDocument/2006/relationships/image" Target="../media/image116.jpeg"/><Relationship Id="rId55" Type="http://schemas.openxmlformats.org/officeDocument/2006/relationships/image" Target="../media/image121.jp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jpeg"/><Relationship Id="rId25" Type="http://schemas.openxmlformats.org/officeDocument/2006/relationships/image" Target="../media/image91.png"/><Relationship Id="rId33" Type="http://schemas.openxmlformats.org/officeDocument/2006/relationships/image" Target="../media/image99.jpeg"/><Relationship Id="rId38" Type="http://schemas.openxmlformats.org/officeDocument/2006/relationships/image" Target="../media/image104.jpeg"/><Relationship Id="rId46" Type="http://schemas.openxmlformats.org/officeDocument/2006/relationships/image" Target="../media/image11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3.jpeg"/><Relationship Id="rId20" Type="http://schemas.openxmlformats.org/officeDocument/2006/relationships/image" Target="../media/image87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54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3" Type="http://schemas.openxmlformats.org/officeDocument/2006/relationships/image" Target="../media/image119.png"/><Relationship Id="rId5" Type="http://schemas.openxmlformats.org/officeDocument/2006/relationships/image" Target="../media/image72.png"/><Relationship Id="rId15" Type="http://schemas.openxmlformats.org/officeDocument/2006/relationships/image" Target="../media/image82.jpe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jpeg"/><Relationship Id="rId10" Type="http://schemas.openxmlformats.org/officeDocument/2006/relationships/image" Target="../media/image77.png"/><Relationship Id="rId19" Type="http://schemas.openxmlformats.org/officeDocument/2006/relationships/image" Target="../media/image86.jpe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jpeg"/><Relationship Id="rId22" Type="http://schemas.openxmlformats.org/officeDocument/2006/relationships/hyperlink" Target="http://www.ciemat.es/portal.do" TargetMode="External"/><Relationship Id="rId27" Type="http://schemas.openxmlformats.org/officeDocument/2006/relationships/image" Target="../media/image93.jpe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5.png"/><Relationship Id="rId51" Type="http://schemas.openxmlformats.org/officeDocument/2006/relationships/image" Target="../media/image117.png"/><Relationship Id="rId3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hyperlink" Target="file:///C:\Users\haitabde\Videos\myr010000_Old.m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69" y="2526656"/>
            <a:ext cx="78733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MYRRHA</a:t>
            </a:r>
          </a:p>
          <a:p>
            <a:pPr algn="ctr" eaLnBrk="1" hangingPunct="1"/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en-US" sz="1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ultipurpose h</a:t>
            </a:r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r>
              <a:rPr lang="en-US" sz="1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brid </a:t>
            </a:r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en-US" sz="1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esearch</a:t>
            </a:r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</a:t>
            </a:r>
            <a:r>
              <a:rPr lang="en-US" sz="1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eactor for</a:t>
            </a:r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H</a:t>
            </a:r>
            <a:r>
              <a:rPr lang="en-US" sz="1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igh-tech</a:t>
            </a:r>
            <a:r>
              <a:rPr lang="en-US" sz="1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18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pplications</a:t>
            </a:r>
          </a:p>
          <a:p>
            <a:pPr algn="ctr" eaLnBrk="1" hangingPunct="1"/>
            <a:r>
              <a:rPr lang="en-US" sz="17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Contributing to the 3</a:t>
            </a:r>
            <a:r>
              <a:rPr lang="en-US" sz="1700" baseline="300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rd</a:t>
            </a:r>
            <a:r>
              <a:rPr lang="en-US" sz="17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Pillar of the European Strategy for HLW </a:t>
            </a:r>
            <a:r>
              <a:rPr lang="en-US" sz="17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Mgt</a:t>
            </a:r>
            <a:r>
              <a:rPr lang="en-US" sz="17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through P&amp;T</a:t>
            </a:r>
          </a:p>
          <a:p>
            <a:pPr algn="ctr" eaLnBrk="1" hangingPunct="1"/>
            <a:endParaRPr lang="en-US" sz="9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8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Open for international participation</a:t>
            </a:r>
            <a:endParaRPr lang="en-US" sz="1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fr-BE" sz="1800" dirty="0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fr-BE" sz="1800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fr-BE" sz="1800" dirty="0" smtClean="0">
                <a:solidFill>
                  <a:srgbClr val="0070C0"/>
                </a:solidFill>
                <a:ea typeface="ＭＳ Ｐゴシック" pitchFamily="34" charset="-128"/>
              </a:rPr>
              <a:t>Marc Schyns</a:t>
            </a:r>
            <a:endParaRPr lang="fr-BE" sz="1800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fr-BE" dirty="0" err="1">
                <a:solidFill>
                  <a:srgbClr val="0070C0"/>
                </a:solidFill>
                <a:ea typeface="ＭＳ Ｐゴシック" pitchFamily="34" charset="-128"/>
              </a:rPr>
              <a:t>SCK</a:t>
            </a:r>
            <a:r>
              <a:rPr lang="fr-BE" dirty="0" err="1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•CEN</a:t>
            </a:r>
            <a:r>
              <a:rPr lang="fr-BE" dirty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lang="fr-BE" dirty="0" err="1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Boeretang</a:t>
            </a:r>
            <a:r>
              <a:rPr lang="fr-BE" dirty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 200, 2400 Mol, Belgium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BE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  <a:hlinkClick r:id="rId2"/>
              </a:rPr>
              <a:t>mschyns@sckcen.be</a:t>
            </a:r>
            <a:r>
              <a:rPr lang="fr-BE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fr-BE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or </a:t>
            </a:r>
            <a:r>
              <a:rPr lang="fr-BE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  <a:hlinkClick r:id="rId3"/>
              </a:rPr>
              <a:t>myrrha@sckcen.be</a:t>
            </a:r>
            <a:r>
              <a:rPr lang="fr-BE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 </a:t>
            </a:r>
            <a:endParaRPr lang="fr-BE" dirty="0" smtClean="0">
              <a:solidFill>
                <a:srgbClr val="0000FF"/>
              </a:solidFill>
              <a:ea typeface="ＭＳ Ｐゴシック" pitchFamily="34" charset="-128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fr-BE" dirty="0">
              <a:solidFill>
                <a:srgbClr val="0000FF"/>
              </a:solidFill>
              <a:ea typeface="ＭＳ Ｐゴシック" pitchFamily="34" charset="-128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BE" b="1" dirty="0" err="1" smtClean="0">
                <a:ea typeface="ＭＳ Ｐゴシック" pitchFamily="34" charset="-128"/>
                <a:cs typeface="Arial" pitchFamily="34" charset="0"/>
              </a:rPr>
              <a:t>3</a:t>
            </a:r>
            <a:r>
              <a:rPr lang="nl-BE" b="1" baseline="30000" dirty="0" err="1" smtClean="0">
                <a:ea typeface="ＭＳ Ｐゴシック" pitchFamily="34" charset="-128"/>
                <a:cs typeface="Arial" pitchFamily="34" charset="0"/>
              </a:rPr>
              <a:t>th</a:t>
            </a:r>
            <a:r>
              <a:rPr lang="nl-BE" b="1" dirty="0" smtClean="0">
                <a:ea typeface="ＭＳ Ｐゴシック" pitchFamily="34" charset="-128"/>
                <a:cs typeface="Arial" pitchFamily="34" charset="0"/>
              </a:rPr>
              <a:t> European Energy Conference – 28-30 </a:t>
            </a:r>
            <a:r>
              <a:rPr lang="nl-BE" b="1" dirty="0" err="1" smtClean="0">
                <a:ea typeface="ＭＳ Ｐゴシック" pitchFamily="34" charset="-128"/>
                <a:cs typeface="Arial" pitchFamily="34" charset="0"/>
              </a:rPr>
              <a:t>October</a:t>
            </a:r>
            <a:r>
              <a:rPr lang="nl-BE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b="1" dirty="0">
                <a:ea typeface="ＭＳ Ｐゴシック" pitchFamily="34" charset="-128"/>
                <a:cs typeface="Arial" pitchFamily="34" charset="0"/>
              </a:rPr>
              <a:t>2013 – </a:t>
            </a:r>
            <a:r>
              <a:rPr lang="nl-BE" b="1" dirty="0" smtClean="0">
                <a:ea typeface="ＭＳ Ｐゴシック" pitchFamily="34" charset="-128"/>
                <a:cs typeface="Arial" pitchFamily="34" charset="0"/>
              </a:rPr>
              <a:t> Budapest</a:t>
            </a:r>
            <a:endParaRPr lang="fr-BE" dirty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76" y="336243"/>
            <a:ext cx="2064398" cy="12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 descr="c05 copi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8706" y="336243"/>
            <a:ext cx="4797552" cy="221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yrrha_logo_larg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3779" y="90921"/>
            <a:ext cx="1676447" cy="14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35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Integration into building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20" y="2018371"/>
            <a:ext cx="3818012" cy="28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9439" y="2743202"/>
            <a:ext cx="4431535" cy="25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2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>
                <a:solidFill>
                  <a:schemeClr val="accent2"/>
                </a:solidFill>
                <a:ea typeface="ＭＳ Ｐゴシック" pitchFamily="34" charset="-128"/>
              </a:rPr>
              <a:t>Multipurpose </a:t>
            </a:r>
            <a:r>
              <a:rPr lang="fr-BE" sz="3200" dirty="0" err="1" smtClean="0">
                <a:solidFill>
                  <a:schemeClr val="accent2"/>
                </a:solidFill>
                <a:ea typeface="ＭＳ Ｐゴシック" pitchFamily="34" charset="-128"/>
              </a:rPr>
              <a:t>facility</a:t>
            </a:r>
            <a:r>
              <a:rPr lang="fr-BE" sz="3200" dirty="0" smtClean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fr-BE" sz="3200" dirty="0" smtClean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fr-BE" sz="3200" dirty="0" smtClean="0">
                <a:solidFill>
                  <a:schemeClr val="accent2"/>
                </a:solidFill>
                <a:ea typeface="ＭＳ Ｐゴシック" pitchFamily="34" charset="-128"/>
              </a:rPr>
              <a:t>ADS </a:t>
            </a:r>
            <a:r>
              <a:rPr lang="fr-BE" sz="3200" dirty="0" err="1" smtClean="0">
                <a:solidFill>
                  <a:schemeClr val="accent2"/>
                </a:solidFill>
                <a:ea typeface="ＭＳ Ｐゴシック" pitchFamily="34" charset="-128"/>
              </a:rPr>
              <a:t>demonstration</a:t>
            </a:r>
            <a:r>
              <a:rPr lang="fr-BE" sz="3200" dirty="0" smtClean="0">
                <a:solidFill>
                  <a:schemeClr val="accent2"/>
                </a:solidFill>
                <a:ea typeface="ＭＳ Ｐゴシック" pitchFamily="34" charset="-128"/>
              </a:rPr>
              <a:t> &amp; P&amp;T </a:t>
            </a:r>
            <a:r>
              <a:rPr lang="fr-BE" sz="3200" dirty="0" err="1" smtClean="0">
                <a:solidFill>
                  <a:schemeClr val="accent2"/>
                </a:solidFill>
                <a:ea typeface="ＭＳ Ｐゴシック" pitchFamily="34" charset="-128"/>
              </a:rPr>
              <a:t>Research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668" y="3238615"/>
            <a:ext cx="1923214" cy="136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786" y="5208247"/>
            <a:ext cx="1557337" cy="134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650" y="5213937"/>
            <a:ext cx="1981200" cy="13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277" y="1539460"/>
            <a:ext cx="1434905" cy="124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749" y="1515406"/>
            <a:ext cx="1636713" cy="142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0"/>
          <a:stretch>
            <a:fillRect/>
          </a:stretch>
        </p:blipFill>
        <p:spPr bwMode="auto">
          <a:xfrm>
            <a:off x="5842329" y="3309842"/>
            <a:ext cx="1655762" cy="12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452813" y="3086100"/>
            <a:ext cx="1912937" cy="19462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ultipurpose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brid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esearch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eactor for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H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igh-tech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pplications</a:t>
            </a:r>
            <a:endParaRPr lang="en-US" sz="2000">
              <a:solidFill>
                <a:srgbClr val="7F7F7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6988" y="4459288"/>
            <a:ext cx="1376362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Waste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59038" y="2454275"/>
            <a:ext cx="1782762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Fission GEN IV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749925" y="2449513"/>
            <a:ext cx="1031875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Fusion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822950" y="4384675"/>
            <a:ext cx="1579563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Fundamental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research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008688" y="5508625"/>
            <a:ext cx="1157287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Silicon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doping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17863" y="5287963"/>
            <a:ext cx="11049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Radio-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isotopes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113" y="3408766"/>
            <a:ext cx="1552575" cy="754062"/>
          </a:xfrm>
          <a:prstGeom prst="rect">
            <a:avLst/>
          </a:prstGeom>
          <a:solidFill>
            <a:srgbClr val="007DC3">
              <a:alpha val="48000"/>
            </a:srgb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to 100 MWth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rgbClr val="FF0000"/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="1" baseline="-25000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Fast</a:t>
            </a:r>
            <a:r>
              <a:rPr lang="en-US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~10</a:t>
            </a:r>
            <a:r>
              <a:rPr lang="en-US" sz="1200" b="1" baseline="300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</a:t>
            </a:r>
            <a:r>
              <a:rPr lang="en-US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(En&gt;0.75 MeV)</a:t>
            </a:r>
            <a:endParaRPr lang="en-GB" sz="12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646863" y="1746250"/>
            <a:ext cx="1957387" cy="7794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1 to 5.10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(ppm He/dpa ~ 10)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medium-large volumes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1885950"/>
            <a:ext cx="2227263" cy="622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fr-BE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Material</a:t>
            </a:r>
            <a:r>
              <a:rPr lang="fr-BE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BE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research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Fast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1 to 5.10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(En&gt;1 MeV) in large volumes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55863" y="1511300"/>
            <a:ext cx="185896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Fuel research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Φ</a:t>
            </a:r>
            <a:r>
              <a:rPr lang="en-GB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0.5 to 1.10</a:t>
            </a:r>
            <a:r>
              <a:rPr lang="en-GB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n/</a:t>
            </a:r>
            <a:r>
              <a:rPr lang="en-GB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430338" y="5133975"/>
            <a:ext cx="183991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0.5 to 2.10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(En&lt;0.4 eV) 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21513" y="5075238"/>
            <a:ext cx="185261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0.1 to 1.10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(En&lt;0.4 eV) 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62775" y="3105150"/>
            <a:ext cx="1852613" cy="6937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High energy LINAC</a:t>
            </a:r>
          </a:p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600 MeV – 1 GeV</a:t>
            </a:r>
          </a:p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Long irradiation time</a:t>
            </a:r>
            <a:endParaRPr lang="en-GB" sz="120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46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318318"/>
            <a:ext cx="8579821" cy="714375"/>
          </a:xfrm>
        </p:spPr>
        <p:txBody>
          <a:bodyPr/>
          <a:lstStyle/>
          <a:p>
            <a:r>
              <a:rPr lang="fr-BE" sz="3200" dirty="0">
                <a:solidFill>
                  <a:schemeClr val="accent2"/>
                </a:solidFill>
              </a:rPr>
              <a:t>Motivation for transmutation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430213" y="1433513"/>
            <a:ext cx="8348662" cy="4481512"/>
            <a:chOff x="158" y="527"/>
            <a:chExt cx="5262" cy="2590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" y="527"/>
              <a:ext cx="5262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527"/>
              <a:ext cx="5262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575"/>
              <a:ext cx="4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581"/>
              <a:ext cx="4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107" y="1284"/>
              <a:ext cx="62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964" y="1045"/>
              <a:ext cx="950" cy="2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fr-BE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spent fuel reprocessing</a:t>
              </a:r>
              <a:endParaRPr lang="en-US" sz="180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150" y="1537"/>
              <a:ext cx="93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4291" y="1051"/>
              <a:ext cx="709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fr-BE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no reprocessing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592"/>
              <a:ext cx="35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529" y="2951"/>
              <a:ext cx="791" cy="1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75" y="2951"/>
              <a:ext cx="700" cy="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702" y="2168"/>
              <a:ext cx="122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764" y="2196"/>
              <a:ext cx="46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Uranium</a:t>
              </a:r>
            </a:p>
            <a:p>
              <a:pPr algn="ctr" eaLnBrk="0" hangingPunct="0">
                <a:defRPr/>
              </a:pPr>
              <a:r>
                <a:rPr lang="en-US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naturel </a:t>
              </a:r>
              <a:endParaRPr lang="en-US" sz="180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2607" y="2927"/>
              <a:ext cx="10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741" y="2932"/>
              <a:ext cx="747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Time (years)</a:t>
              </a:r>
              <a:endParaRPr lang="en-US" sz="180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81" y="1299"/>
              <a:ext cx="180" cy="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 rot="-5400000">
              <a:off x="-377" y="1592"/>
              <a:ext cx="134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fr-BE" sz="1800" b="1">
                  <a:solidFill>
                    <a:schemeClr val="accent5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Relative radiotoxicity</a:t>
              </a:r>
              <a:endParaRPr lang="en-US" sz="1800" b="1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2109" y="2420"/>
              <a:ext cx="62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4876" y="989"/>
              <a:ext cx="3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3515" y="906"/>
              <a:ext cx="30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48"/>
            <p:cNvSpPr>
              <a:spLocks noChangeArrowheads="1"/>
            </p:cNvSpPr>
            <p:nvPr/>
          </p:nvSpPr>
          <p:spPr bwMode="auto">
            <a:xfrm>
              <a:off x="1201" y="2547"/>
              <a:ext cx="27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3370" y="1324"/>
              <a:ext cx="134" cy="948"/>
            </a:xfrm>
            <a:custGeom>
              <a:avLst/>
              <a:gdLst/>
              <a:ahLst/>
              <a:cxnLst>
                <a:cxn ang="0">
                  <a:pos x="182" y="1039"/>
                </a:cxn>
                <a:cxn ang="0">
                  <a:pos x="137" y="1039"/>
                </a:cxn>
                <a:cxn ang="0">
                  <a:pos x="137" y="0"/>
                </a:cxn>
                <a:cxn ang="0">
                  <a:pos x="46" y="0"/>
                </a:cxn>
                <a:cxn ang="0">
                  <a:pos x="46" y="1039"/>
                </a:cxn>
                <a:cxn ang="0">
                  <a:pos x="0" y="1039"/>
                </a:cxn>
                <a:cxn ang="0">
                  <a:pos x="91" y="1385"/>
                </a:cxn>
                <a:cxn ang="0">
                  <a:pos x="182" y="1039"/>
                </a:cxn>
              </a:cxnLst>
              <a:rect l="0" t="0" r="r" b="b"/>
              <a:pathLst>
                <a:path w="182" h="1385">
                  <a:moveTo>
                    <a:pt x="182" y="1039"/>
                  </a:moveTo>
                  <a:lnTo>
                    <a:pt x="137" y="1039"/>
                  </a:lnTo>
                  <a:lnTo>
                    <a:pt x="137" y="0"/>
                  </a:lnTo>
                  <a:lnTo>
                    <a:pt x="46" y="0"/>
                  </a:lnTo>
                  <a:lnTo>
                    <a:pt x="46" y="1039"/>
                  </a:lnTo>
                  <a:lnTo>
                    <a:pt x="0" y="1039"/>
                  </a:lnTo>
                  <a:lnTo>
                    <a:pt x="91" y="1385"/>
                  </a:lnTo>
                  <a:lnTo>
                    <a:pt x="182" y="1039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 bwMode="auto">
          <a:xfrm>
            <a:off x="7446963" y="4441825"/>
            <a:ext cx="241300" cy="257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46"/>
          <p:cNvSpPr>
            <a:spLocks noChangeArrowheads="1"/>
          </p:cNvSpPr>
          <p:nvPr/>
        </p:nvSpPr>
        <p:spPr bwMode="auto">
          <a:xfrm>
            <a:off x="1125538" y="2197100"/>
            <a:ext cx="242887" cy="25717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48"/>
          <p:cNvSpPr>
            <a:spLocks noChangeArrowheads="1"/>
          </p:cNvSpPr>
          <p:nvPr/>
        </p:nvSpPr>
        <p:spPr bwMode="auto">
          <a:xfrm>
            <a:off x="3117850" y="4411663"/>
            <a:ext cx="242888" cy="257175"/>
          </a:xfrm>
          <a:prstGeom prst="ellipse">
            <a:avLst/>
          </a:prstGeom>
          <a:solidFill>
            <a:srgbClr val="2BFF2B"/>
          </a:soli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742126" y="2336800"/>
            <a:ext cx="1207062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transmutation</a:t>
            </a:r>
          </a:p>
          <a:p>
            <a:pPr algn="ctr" eaLnBrk="0" hangingPunct="0">
              <a:defRPr/>
            </a:pPr>
            <a:r>
              <a:rPr lang="fr-BE" b="1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spent fuel</a:t>
            </a:r>
            <a:endParaRPr lang="en-US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>
            <a:off x="7480300" y="3209925"/>
            <a:ext cx="179388" cy="1249363"/>
          </a:xfrm>
          <a:custGeom>
            <a:avLst/>
            <a:gdLst/>
            <a:ahLst/>
            <a:cxnLst>
              <a:cxn ang="0">
                <a:pos x="182" y="1039"/>
              </a:cxn>
              <a:cxn ang="0">
                <a:pos x="137" y="1039"/>
              </a:cxn>
              <a:cxn ang="0">
                <a:pos x="137" y="0"/>
              </a:cxn>
              <a:cxn ang="0">
                <a:pos x="46" y="0"/>
              </a:cxn>
              <a:cxn ang="0">
                <a:pos x="46" y="1039"/>
              </a:cxn>
              <a:cxn ang="0">
                <a:pos x="0" y="1039"/>
              </a:cxn>
              <a:cxn ang="0">
                <a:pos x="91" y="1385"/>
              </a:cxn>
              <a:cxn ang="0">
                <a:pos x="182" y="1039"/>
              </a:cxn>
            </a:cxnLst>
            <a:rect l="0" t="0" r="r" b="b"/>
            <a:pathLst>
              <a:path w="182" h="1385">
                <a:moveTo>
                  <a:pt x="182" y="1039"/>
                </a:moveTo>
                <a:lnTo>
                  <a:pt x="137" y="1039"/>
                </a:lnTo>
                <a:lnTo>
                  <a:pt x="137" y="0"/>
                </a:lnTo>
                <a:lnTo>
                  <a:pt x="46" y="0"/>
                </a:lnTo>
                <a:lnTo>
                  <a:pt x="46" y="1039"/>
                </a:lnTo>
                <a:lnTo>
                  <a:pt x="0" y="1039"/>
                </a:lnTo>
                <a:lnTo>
                  <a:pt x="91" y="1385"/>
                </a:lnTo>
                <a:lnTo>
                  <a:pt x="182" y="1039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92750" y="4460875"/>
            <a:ext cx="241300" cy="257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3133725" y="2813050"/>
            <a:ext cx="206375" cy="1579563"/>
          </a:xfrm>
          <a:custGeom>
            <a:avLst/>
            <a:gdLst/>
            <a:ahLst/>
            <a:cxnLst>
              <a:cxn ang="0">
                <a:pos x="182" y="1039"/>
              </a:cxn>
              <a:cxn ang="0">
                <a:pos x="137" y="1039"/>
              </a:cxn>
              <a:cxn ang="0">
                <a:pos x="137" y="0"/>
              </a:cxn>
              <a:cxn ang="0">
                <a:pos x="46" y="0"/>
              </a:cxn>
              <a:cxn ang="0">
                <a:pos x="46" y="1039"/>
              </a:cxn>
              <a:cxn ang="0">
                <a:pos x="0" y="1039"/>
              </a:cxn>
              <a:cxn ang="0">
                <a:pos x="91" y="1385"/>
              </a:cxn>
              <a:cxn ang="0">
                <a:pos x="182" y="1039"/>
              </a:cxn>
            </a:cxnLst>
            <a:rect l="0" t="0" r="r" b="b"/>
            <a:pathLst>
              <a:path w="182" h="1385">
                <a:moveTo>
                  <a:pt x="182" y="1039"/>
                </a:moveTo>
                <a:lnTo>
                  <a:pt x="137" y="1039"/>
                </a:lnTo>
                <a:lnTo>
                  <a:pt x="137" y="0"/>
                </a:lnTo>
                <a:lnTo>
                  <a:pt x="46" y="0"/>
                </a:lnTo>
                <a:lnTo>
                  <a:pt x="46" y="1039"/>
                </a:lnTo>
                <a:lnTo>
                  <a:pt x="0" y="1039"/>
                </a:lnTo>
                <a:lnTo>
                  <a:pt x="91" y="1385"/>
                </a:lnTo>
                <a:lnTo>
                  <a:pt x="182" y="1039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rved Down Arrow 34"/>
          <p:cNvSpPr/>
          <p:nvPr/>
        </p:nvSpPr>
        <p:spPr bwMode="auto">
          <a:xfrm rot="10800000">
            <a:off x="3044825" y="4764088"/>
            <a:ext cx="4598988" cy="776287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9113" y="5607050"/>
            <a:ext cx="1970087" cy="5238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BE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Duration Reduction 1.000x</a:t>
            </a:r>
            <a:endParaRPr lang="en-US" b="1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84900" y="5607050"/>
            <a:ext cx="1768475" cy="523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BE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Volume Reduction 100x</a:t>
            </a:r>
            <a:endParaRPr lang="en-US" b="1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11" descr="Myrha_transp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413375"/>
            <a:ext cx="1009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3425825" y="2927350"/>
            <a:ext cx="1133475" cy="1143000"/>
            <a:chOff x="4188096" y="1582614"/>
            <a:chExt cx="1579657" cy="1505506"/>
          </a:xfrm>
          <a:solidFill>
            <a:srgbClr val="CCFF99"/>
          </a:solidFill>
        </p:grpSpPr>
        <p:pic>
          <p:nvPicPr>
            <p:cNvPr id="40" name="Picture 42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096" y="1582614"/>
              <a:ext cx="1579657" cy="150550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054" y="2352095"/>
              <a:ext cx="340710" cy="273919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5989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>
                <a:solidFill>
                  <a:schemeClr val="accent2"/>
                </a:solidFill>
              </a:rPr>
              <a:t>European </a:t>
            </a:r>
            <a:r>
              <a:rPr lang="nl-BE" sz="3200" dirty="0" err="1" smtClean="0">
                <a:solidFill>
                  <a:schemeClr val="accent2"/>
                </a:solidFill>
              </a:rPr>
              <a:t>Strategy</a:t>
            </a:r>
            <a:r>
              <a:rPr lang="nl-BE" sz="3200" dirty="0" smtClean="0">
                <a:solidFill>
                  <a:schemeClr val="accent2"/>
                </a:solidFill>
              </a:rPr>
              <a:t> </a:t>
            </a:r>
            <a:r>
              <a:rPr lang="nl-BE" sz="3200" dirty="0" err="1" smtClean="0">
                <a:solidFill>
                  <a:schemeClr val="accent2"/>
                </a:solidFill>
              </a:rPr>
              <a:t>for</a:t>
            </a:r>
            <a:r>
              <a:rPr lang="nl-BE" sz="3200" dirty="0" smtClean="0">
                <a:solidFill>
                  <a:schemeClr val="accent2"/>
                </a:solidFill>
              </a:rPr>
              <a:t> </a:t>
            </a:r>
            <a:r>
              <a:rPr lang="nl-BE" sz="3200" dirty="0" err="1" smtClean="0">
                <a:solidFill>
                  <a:schemeClr val="accent2"/>
                </a:solidFill>
              </a:rPr>
              <a:t>P&amp;T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/>
          <a:p>
            <a:pPr marL="287338" indent="-287338" algn="just" defTabSz="1214438">
              <a:spcBef>
                <a:spcPct val="30000"/>
              </a:spcBef>
              <a:buClr>
                <a:srgbClr val="000099"/>
              </a:buClr>
              <a:buFont typeface="Wingdings" pitchFamily="2" charset="2"/>
              <a:buChar char="Ø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The implementation of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P&amp;T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of a large part of the high-level nuclear wastes in </a:t>
            </a:r>
            <a:r>
              <a:rPr lang="en-US" sz="2000" b="1" dirty="0">
                <a:solidFill>
                  <a:schemeClr val="accent1"/>
                </a:solidFill>
                <a:cs typeface="Times New Roman" pitchFamily="18" charset="0"/>
              </a:rPr>
              <a:t>Europe needs the demonstration of its feasibility at an “engineering” level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. The respective R&amp;D activities could be arranged in four “building blocks”:</a:t>
            </a:r>
            <a:r>
              <a:rPr lang="en-US" sz="2000" dirty="0"/>
              <a:t> </a:t>
            </a:r>
          </a:p>
          <a:p>
            <a:pPr marL="287338" indent="-287338" algn="just" defTabSz="1214438">
              <a:spcBef>
                <a:spcPct val="30000"/>
              </a:spcBef>
              <a:buClr>
                <a:srgbClr val="000099"/>
              </a:buClr>
              <a:buFont typeface="Wingdings" pitchFamily="2" charset="2"/>
              <a:buChar char="Ø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endParaRPr lang="en-GB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819150" lvl="1" indent="-342900" defTabSz="1214438">
              <a:spcBef>
                <a:spcPts val="600"/>
              </a:spcBef>
              <a:buClr>
                <a:srgbClr val="000099"/>
              </a:buClr>
              <a:buFont typeface="Arial" pitchFamily="34" charset="0"/>
              <a:buAutoNum type="arabicPeriod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Demonstration of the capability to process a sizable amount of spent fuel from commercial </a:t>
            </a:r>
            <a:r>
              <a:rPr lang="en-US" sz="1600" b="1" dirty="0" err="1">
                <a:solidFill>
                  <a:srgbClr val="000000"/>
                </a:solidFill>
                <a:cs typeface="Times New Roman" pitchFamily="18" charset="0"/>
              </a:rPr>
              <a:t>LWRs</a:t>
            </a: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 in order to separate plutonium (</a:t>
            </a:r>
            <a:r>
              <a:rPr lang="en-US" sz="1600" b="1" dirty="0" err="1">
                <a:solidFill>
                  <a:srgbClr val="000000"/>
                </a:solidFill>
                <a:cs typeface="Times New Roman" pitchFamily="18" charset="0"/>
              </a:rPr>
              <a:t>Pu</a:t>
            </a: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), uranium (U) and minor actinides (MA), </a:t>
            </a:r>
          </a:p>
          <a:p>
            <a:pPr marL="819150" lvl="1" indent="-342900" defTabSz="1214438">
              <a:spcBef>
                <a:spcPts val="600"/>
              </a:spcBef>
              <a:buClr>
                <a:srgbClr val="000099"/>
              </a:buClr>
              <a:buFont typeface="Arial" pitchFamily="34" charset="0"/>
              <a:buAutoNum type="arabicPeriod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r>
              <a:rPr lang="en-US" sz="1600" b="1" dirty="0">
                <a:solidFill>
                  <a:schemeClr val="accent3"/>
                </a:solidFill>
                <a:cs typeface="Times New Roman" pitchFamily="18" charset="0"/>
              </a:rPr>
              <a:t>Demonstration of the capability to fabricate at a semi-industrial level the dedicated fuel needed to load in a dedicated </a:t>
            </a:r>
            <a:r>
              <a:rPr lang="en-US" sz="1600" b="1" dirty="0" smtClean="0">
                <a:solidFill>
                  <a:schemeClr val="accent3"/>
                </a:solidFill>
                <a:cs typeface="Times New Roman" pitchFamily="18" charset="0"/>
              </a:rPr>
              <a:t>transmuter (</a:t>
            </a:r>
            <a:r>
              <a:rPr lang="en-US" sz="1600" b="1" dirty="0" err="1" smtClean="0">
                <a:solidFill>
                  <a:schemeClr val="accent3"/>
                </a:solidFill>
                <a:cs typeface="Times New Roman" pitchFamily="18" charset="0"/>
              </a:rPr>
              <a:t>JRC</a:t>
            </a:r>
            <a:r>
              <a:rPr lang="en-US" sz="1600" b="1" dirty="0" smtClean="0">
                <a:solidFill>
                  <a:schemeClr val="accent3"/>
                </a:solidFill>
                <a:cs typeface="Times New Roman" pitchFamily="18" charset="0"/>
              </a:rPr>
              <a:t>/ITU),</a:t>
            </a:r>
            <a:endParaRPr lang="en-US" sz="1600" b="1" dirty="0">
              <a:solidFill>
                <a:schemeClr val="accent3"/>
              </a:solidFill>
              <a:cs typeface="Times New Roman" pitchFamily="18" charset="0"/>
            </a:endParaRPr>
          </a:p>
          <a:p>
            <a:pPr marL="819150" lvl="1" indent="-342900" defTabSz="1214438">
              <a:spcBef>
                <a:spcPts val="600"/>
              </a:spcBef>
              <a:buClr>
                <a:srgbClr val="000099"/>
              </a:buClr>
              <a:buFont typeface="Arial" pitchFamily="34" charset="0"/>
              <a:buAutoNum type="arabicPeriod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Design and construction of one or more dedicated </a:t>
            </a:r>
            <a:r>
              <a:rPr lang="en-US" sz="1600" b="1" dirty="0" err="1">
                <a:solidFill>
                  <a:srgbClr val="FF0000"/>
                </a:solidFill>
                <a:cs typeface="Times New Roman" pitchFamily="18" charset="0"/>
              </a:rPr>
              <a:t>transmuters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</a:p>
          <a:p>
            <a:pPr marL="819150" lvl="1" indent="-342900" defTabSz="1214438">
              <a:spcBef>
                <a:spcPts val="600"/>
              </a:spcBef>
              <a:buClr>
                <a:srgbClr val="000099"/>
              </a:buClr>
              <a:buFont typeface="Arial" pitchFamily="34" charset="0"/>
              <a:buAutoNum type="arabicPeriod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Provision of a specific installation for processing of the dedicated fuel unloaded from the </a:t>
            </a:r>
            <a:r>
              <a:rPr lang="en-US" sz="1600" b="1" dirty="0" err="1">
                <a:solidFill>
                  <a:srgbClr val="000000"/>
                </a:solidFill>
                <a:cs typeface="Times New Roman" pitchFamily="18" charset="0"/>
              </a:rPr>
              <a:t>transmuter</a:t>
            </a: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, which can be of a different type than the one used to process the original spent fuel unloaded from the commercial power plants, together with the fabrication of new dedicated fuel.</a:t>
            </a:r>
            <a:endParaRPr lang="en-GB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80" y="296016"/>
            <a:ext cx="8769002" cy="714375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Fast Neutron are unavoidable for transmutation</a:t>
            </a:r>
            <a:endParaRPr lang="en-GB" sz="3200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6" y="2228515"/>
            <a:ext cx="5611361" cy="4210599"/>
          </a:xfrm>
        </p:spPr>
      </p:pic>
      <p:sp>
        <p:nvSpPr>
          <p:cNvPr id="5" name="TextBox 4"/>
          <p:cNvSpPr txBox="1"/>
          <p:nvPr/>
        </p:nvSpPr>
        <p:spPr>
          <a:xfrm>
            <a:off x="901874" y="1555925"/>
            <a:ext cx="806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To transmute MAs, we need to fission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The ration Fission/Capture is more favourable with fast neutrons</a:t>
            </a:r>
          </a:p>
        </p:txBody>
      </p:sp>
    </p:spTree>
    <p:extLst>
      <p:ext uri="{BB962C8B-B14F-4D97-AF65-F5344CB8AC3E}">
        <p14:creationId xmlns:p14="http://schemas.microsoft.com/office/powerpoint/2010/main" val="52198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75310" y="3340954"/>
            <a:ext cx="7989887" cy="3095625"/>
            <a:chOff x="385" y="1860"/>
            <a:chExt cx="4988" cy="2108"/>
          </a:xfrm>
        </p:grpSpPr>
        <p:sp>
          <p:nvSpPr>
            <p:cNvPr id="179204" name="Rectangle 4"/>
            <p:cNvSpPr>
              <a:spLocks noChangeArrowheads="1"/>
            </p:cNvSpPr>
            <p:nvPr/>
          </p:nvSpPr>
          <p:spPr bwMode="auto">
            <a:xfrm>
              <a:off x="385" y="1869"/>
              <a:ext cx="2444" cy="20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5FB7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7920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012"/>
              <a:ext cx="2233" cy="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206" name="Text Box 6"/>
            <p:cNvSpPr txBox="1">
              <a:spLocks noChangeArrowheads="1"/>
            </p:cNvSpPr>
            <p:nvPr/>
          </p:nvSpPr>
          <p:spPr bwMode="auto">
            <a:xfrm>
              <a:off x="1990" y="1999"/>
              <a:ext cx="799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GB" sz="1400" b="1" dirty="0">
                  <a:solidFill>
                    <a:srgbClr val="660066"/>
                  </a:solidFill>
                  <a:latin typeface="Comic Sans MS" pitchFamily="66" charset="0"/>
                </a:rPr>
                <a:t>Proton Beam</a:t>
              </a:r>
            </a:p>
          </p:txBody>
        </p:sp>
        <p:sp>
          <p:nvSpPr>
            <p:cNvPr id="179207" name="Text Box 7"/>
            <p:cNvSpPr txBox="1">
              <a:spLocks noChangeArrowheads="1"/>
            </p:cNvSpPr>
            <p:nvPr/>
          </p:nvSpPr>
          <p:spPr bwMode="auto">
            <a:xfrm>
              <a:off x="434" y="3695"/>
              <a:ext cx="105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GB" sz="1400" b="1" dirty="0">
                  <a:solidFill>
                    <a:srgbClr val="660066"/>
                  </a:solidFill>
                  <a:latin typeface="Comic Sans MS" pitchFamily="66" charset="0"/>
                </a:rPr>
                <a:t>Spallation Target</a:t>
              </a:r>
            </a:p>
          </p:txBody>
        </p:sp>
        <p:sp>
          <p:nvSpPr>
            <p:cNvPr id="179208" name="Line 8"/>
            <p:cNvSpPr>
              <a:spLocks noChangeShapeType="1"/>
            </p:cNvSpPr>
            <p:nvPr/>
          </p:nvSpPr>
          <p:spPr bwMode="auto">
            <a:xfrm flipV="1">
              <a:off x="1087" y="3182"/>
              <a:ext cx="520" cy="55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9209" name="Line 9"/>
            <p:cNvSpPr>
              <a:spLocks noChangeShapeType="1"/>
            </p:cNvSpPr>
            <p:nvPr/>
          </p:nvSpPr>
          <p:spPr bwMode="auto">
            <a:xfrm flipH="1">
              <a:off x="1637" y="2110"/>
              <a:ext cx="399" cy="10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9210" name="AutoShape 10"/>
            <p:cNvSpPr>
              <a:spLocks noChangeArrowheads="1"/>
            </p:cNvSpPr>
            <p:nvPr/>
          </p:nvSpPr>
          <p:spPr bwMode="auto">
            <a:xfrm>
              <a:off x="513" y="1992"/>
              <a:ext cx="549" cy="1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 b="1">
                  <a:solidFill>
                    <a:srgbClr val="660066"/>
                  </a:solidFill>
                  <a:latin typeface="Comic Sans MS" pitchFamily="66" charset="0"/>
                </a:rPr>
                <a:t>accelerator</a:t>
              </a:r>
              <a:endParaRPr lang="en-GB" sz="2400" b="1">
                <a:solidFill>
                  <a:srgbClr val="660066"/>
                </a:solidFill>
                <a:latin typeface="Comic Sans MS" pitchFamily="66" charset="0"/>
              </a:endParaRPr>
            </a:p>
          </p:txBody>
        </p:sp>
        <p:sp>
          <p:nvSpPr>
            <p:cNvPr id="179211" name="Rectangle 11"/>
            <p:cNvSpPr>
              <a:spLocks noChangeArrowheads="1"/>
            </p:cNvSpPr>
            <p:nvPr/>
          </p:nvSpPr>
          <p:spPr bwMode="auto">
            <a:xfrm>
              <a:off x="2936" y="1860"/>
              <a:ext cx="2437" cy="2096"/>
            </a:xfrm>
            <a:prstGeom prst="rect">
              <a:avLst/>
            </a:prstGeom>
            <a:solidFill>
              <a:srgbClr val="CCFFCC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7921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1928"/>
              <a:ext cx="226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35013" y="24923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249726" y="1250105"/>
            <a:ext cx="8964612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800" dirty="0" smtClean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Both Critical reactors </a:t>
            </a:r>
            <a:r>
              <a:rPr lang="en-GB" sz="1800" dirty="0" smtClean="0">
                <a:latin typeface="Arial" pitchFamily="34" charset="0"/>
                <a:cs typeface="Times New Roman" pitchFamily="18" charset="0"/>
              </a:rPr>
              <a:t>as well as </a:t>
            </a:r>
            <a:r>
              <a:rPr lang="en-GB" sz="1800" dirty="0" smtClean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ADS</a:t>
            </a:r>
            <a:r>
              <a:rPr lang="en-GB" sz="1800" dirty="0" smtClean="0">
                <a:solidFill>
                  <a:srgbClr val="FF0066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Arial" pitchFamily="34" charset="0"/>
                <a:cs typeface="Times New Roman" pitchFamily="18" charset="0"/>
              </a:rPr>
              <a:t>can be used as MAs transmuters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</a:pPr>
            <a:endParaRPr lang="en-GB" sz="1800" dirty="0" smtClean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Nevertheless,</a:t>
            </a:r>
            <a:r>
              <a:rPr lang="en-GB" sz="1800" dirty="0" smtClean="0">
                <a:solidFill>
                  <a:srgbClr val="FF0066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800" dirty="0" smtClean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critical reactors, heavily loaded with </a:t>
            </a:r>
            <a:r>
              <a:rPr lang="en-GB" sz="1800" dirty="0" smtClean="0">
                <a:latin typeface="Arial" pitchFamily="34" charset="0"/>
                <a:cs typeface="Times New Roman" pitchFamily="18" charset="0"/>
              </a:rPr>
              <a:t>MA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s, can experience severe safety issue due to reactivity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effet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induced by a smaller fraction of delayed neutrons.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</a:pPr>
            <a:endParaRPr lang="en-GB" sz="1800" dirty="0" smtClean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15000"/>
              </a:spcBef>
            </a:pPr>
            <a:r>
              <a:rPr lang="en-GB" sz="1800" dirty="0" smtClean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ADS</a:t>
            </a:r>
            <a:r>
              <a:rPr lang="en-GB" sz="1800" dirty="0" smtClean="0">
                <a:solidFill>
                  <a:srgbClr val="FF0066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can operate in a more flexible and safer manner even if </a:t>
            </a:r>
            <a:r>
              <a:rPr lang="en-GB" sz="1800" dirty="0" smtClean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heavily loaded with MAs </a:t>
            </a:r>
            <a:r>
              <a:rPr lang="en-GB" sz="1800" dirty="0" smtClean="0">
                <a:latin typeface="Arial" pitchFamily="34" charset="0"/>
                <a:cs typeface="Times New Roman" pitchFamily="18" charset="0"/>
              </a:rPr>
              <a:t>hence leading to efficient transmutation therefore we say that </a:t>
            </a:r>
            <a:r>
              <a:rPr lang="en-GB" sz="1800" b="1" dirty="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sub-criticality is not a luxury but a necessity.</a:t>
            </a:r>
            <a:endParaRPr lang="en-GB" sz="1800" b="1" dirty="0">
              <a:solidFill>
                <a:schemeClr val="accent2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53" y="541338"/>
            <a:ext cx="7045569" cy="752475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Is sub-criticality a luxury?</a:t>
            </a:r>
            <a:br>
              <a:rPr lang="en-GB" sz="3200" dirty="0" smtClean="0">
                <a:solidFill>
                  <a:schemeClr val="accent2"/>
                </a:solidFill>
              </a:rPr>
            </a:br>
            <a:endParaRPr lang="en-GB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9" name="Group 3"/>
          <p:cNvGrpSpPr>
            <a:grpSpLocks/>
          </p:cNvGrpSpPr>
          <p:nvPr/>
        </p:nvGrpSpPr>
        <p:grpSpPr bwMode="auto">
          <a:xfrm>
            <a:off x="1805592" y="1752600"/>
            <a:ext cx="6921500" cy="992188"/>
            <a:chOff x="554" y="1104"/>
            <a:chExt cx="4360" cy="625"/>
          </a:xfrm>
        </p:grpSpPr>
        <p:grpSp>
          <p:nvGrpSpPr>
            <p:cNvPr id="208900" name="Group 4"/>
            <p:cNvGrpSpPr>
              <a:grpSpLocks/>
            </p:cNvGrpSpPr>
            <p:nvPr/>
          </p:nvGrpSpPr>
          <p:grpSpPr bwMode="auto">
            <a:xfrm>
              <a:off x="554" y="1152"/>
              <a:ext cx="4360" cy="577"/>
              <a:chOff x="768" y="1248"/>
              <a:chExt cx="4360" cy="577"/>
            </a:xfrm>
          </p:grpSpPr>
          <p:sp>
            <p:nvSpPr>
              <p:cNvPr id="208901" name="Rectangle 5"/>
              <p:cNvSpPr>
                <a:spLocks noChangeArrowheads="1"/>
              </p:cNvSpPr>
              <p:nvPr/>
            </p:nvSpPr>
            <p:spPr bwMode="auto">
              <a:xfrm>
                <a:off x="768" y="1248"/>
                <a:ext cx="1000" cy="56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902" name="Rectangle 6"/>
              <p:cNvSpPr>
                <a:spLocks noChangeArrowheads="1"/>
              </p:cNvSpPr>
              <p:nvPr/>
            </p:nvSpPr>
            <p:spPr bwMode="auto">
              <a:xfrm>
                <a:off x="4032" y="1248"/>
                <a:ext cx="1096" cy="56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903" name="Rectangle 7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096" cy="56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904" name="Rectangle 8"/>
              <p:cNvSpPr>
                <a:spLocks noChangeArrowheads="1"/>
              </p:cNvSpPr>
              <p:nvPr/>
            </p:nvSpPr>
            <p:spPr bwMode="auto">
              <a:xfrm>
                <a:off x="804" y="1344"/>
                <a:ext cx="9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Proton</a:t>
                </a:r>
              </a:p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Accelerator</a:t>
                </a:r>
                <a:endParaRPr lang="en-US" sz="1800" b="1"/>
              </a:p>
            </p:txBody>
          </p:sp>
          <p:sp>
            <p:nvSpPr>
              <p:cNvPr id="208905" name="Rectangle 9"/>
              <p:cNvSpPr>
                <a:spLocks noChangeArrowheads="1"/>
              </p:cNvSpPr>
              <p:nvPr/>
            </p:nvSpPr>
            <p:spPr bwMode="auto">
              <a:xfrm>
                <a:off x="4172" y="1248"/>
                <a:ext cx="860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Subcritical</a:t>
                </a:r>
              </a:p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Neutron</a:t>
                </a:r>
              </a:p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Multiplier</a:t>
                </a:r>
                <a:endParaRPr lang="en-US" sz="1800" b="1"/>
              </a:p>
            </p:txBody>
          </p:sp>
          <p:sp>
            <p:nvSpPr>
              <p:cNvPr id="208906" name="Rectangle 10"/>
              <p:cNvSpPr>
                <a:spLocks noChangeArrowheads="1"/>
              </p:cNvSpPr>
              <p:nvPr/>
            </p:nvSpPr>
            <p:spPr bwMode="auto">
              <a:xfrm>
                <a:off x="2503" y="1344"/>
                <a:ext cx="79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Spallation</a:t>
                </a:r>
              </a:p>
              <a:p>
                <a:pPr algn="ctr" defTabSz="762000" eaLnBrk="0" hangingPunct="0">
                  <a:lnSpc>
                    <a:spcPct val="100000"/>
                  </a:lnSpc>
                </a:pPr>
                <a:r>
                  <a:rPr lang="en-US" sz="1800" b="1">
                    <a:latin typeface="Comic Sans MS" pitchFamily="66" charset="0"/>
                  </a:rPr>
                  <a:t>Source</a:t>
                </a:r>
                <a:endParaRPr lang="en-US" sz="1800" b="1"/>
              </a:p>
            </p:txBody>
          </p:sp>
          <p:sp>
            <p:nvSpPr>
              <p:cNvPr id="208907" name="Line 11"/>
              <p:cNvSpPr>
                <a:spLocks noChangeShapeType="1"/>
              </p:cNvSpPr>
              <p:nvPr/>
            </p:nvSpPr>
            <p:spPr bwMode="auto">
              <a:xfrm>
                <a:off x="1772" y="1532"/>
                <a:ext cx="5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908" name="Line 12"/>
              <p:cNvSpPr>
                <a:spLocks noChangeShapeType="1"/>
              </p:cNvSpPr>
              <p:nvPr/>
            </p:nvSpPr>
            <p:spPr bwMode="auto">
              <a:xfrm>
                <a:off x="3456" y="1536"/>
                <a:ext cx="5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8909" name="Text Box 13"/>
            <p:cNvSpPr txBox="1">
              <a:spLocks noChangeArrowheads="1"/>
            </p:cNvSpPr>
            <p:nvPr/>
          </p:nvSpPr>
          <p:spPr bwMode="auto">
            <a:xfrm>
              <a:off x="1715" y="11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n-US" i="1">
                  <a:latin typeface="Comic Sans MS" pitchFamily="66" charset="0"/>
                </a:rPr>
                <a:t>p</a:t>
              </a:r>
              <a:endParaRPr lang="en-US"/>
            </a:p>
          </p:txBody>
        </p:sp>
        <p:sp>
          <p:nvSpPr>
            <p:cNvPr id="208910" name="Text Box 14"/>
            <p:cNvSpPr txBox="1">
              <a:spLocks noChangeArrowheads="1"/>
            </p:cNvSpPr>
            <p:nvPr/>
          </p:nvSpPr>
          <p:spPr bwMode="auto">
            <a:xfrm>
              <a:off x="3360" y="113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n-US" i="1">
                  <a:latin typeface="Comic Sans MS" pitchFamily="66" charset="0"/>
                </a:rPr>
                <a:t>n</a:t>
              </a:r>
              <a:endParaRPr lang="en-US"/>
            </a:p>
          </p:txBody>
        </p:sp>
      </p:grp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905973" y="2878260"/>
            <a:ext cx="8167687" cy="38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 defTabSz="762000" eaLnBrk="0" hangingPunc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400" dirty="0" smtClean="0"/>
              <a:t>ADS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presently</a:t>
            </a:r>
            <a:r>
              <a:rPr lang="fr-FR" sz="2400" dirty="0" smtClean="0"/>
              <a:t> </a:t>
            </a:r>
            <a:r>
              <a:rPr lang="fr-FR" sz="2400" dirty="0" err="1" smtClean="0"/>
              <a:t>studied</a:t>
            </a:r>
            <a:r>
              <a:rPr lang="fr-FR" sz="2400" dirty="0" smtClean="0"/>
              <a:t> for the </a:t>
            </a:r>
            <a:r>
              <a:rPr lang="fr-FR" sz="2400" dirty="0" err="1" smtClean="0"/>
              <a:t>MAs</a:t>
            </a:r>
            <a:r>
              <a:rPr lang="fr-FR" sz="2400" dirty="0" smtClean="0"/>
              <a:t> transmutation due to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smaller</a:t>
            </a:r>
            <a:r>
              <a:rPr lang="fr-FR" sz="2400" dirty="0" smtClean="0"/>
              <a:t> fraction of </a:t>
            </a:r>
            <a:r>
              <a:rPr lang="fr-FR" sz="2400" dirty="0" err="1" smtClean="0"/>
              <a:t>delayed</a:t>
            </a:r>
            <a:r>
              <a:rPr lang="fr-FR" sz="2400" dirty="0" smtClean="0"/>
              <a:t> neutrons and </a:t>
            </a:r>
            <a:r>
              <a:rPr lang="fr-FR" sz="2400" dirty="0" err="1" smtClean="0"/>
              <a:t>their</a:t>
            </a:r>
            <a:r>
              <a:rPr lang="fr-FR" sz="2400" dirty="0" smtClean="0"/>
              <a:t> impact of the </a:t>
            </a:r>
            <a:r>
              <a:rPr lang="fr-FR" sz="2400" dirty="0" err="1" smtClean="0"/>
              <a:t>kinetics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reacteur</a:t>
            </a:r>
            <a:endParaRPr lang="fr-FR" sz="2400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1700" b="1" dirty="0" smtClean="0"/>
              <a:t>		</a:t>
            </a:r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1700" b="1" baseline="30000" dirty="0" err="1" smtClean="0"/>
              <a:t>235</a:t>
            </a:r>
            <a:r>
              <a:rPr lang="fr-FR" sz="2000" b="1" dirty="0" err="1" smtClean="0"/>
              <a:t>U</a:t>
            </a:r>
            <a:r>
              <a:rPr lang="fr-FR" sz="2000" b="1" dirty="0" smtClean="0"/>
              <a:t>    650 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1700" b="1" baseline="30000" dirty="0" err="1" smtClean="0"/>
              <a:t>238</a:t>
            </a:r>
            <a:r>
              <a:rPr lang="fr-FR" sz="2000" b="1" dirty="0" err="1" smtClean="0"/>
              <a:t>U</a:t>
            </a:r>
            <a:r>
              <a:rPr lang="fr-FR" sz="2000" b="1" dirty="0" smtClean="0"/>
              <a:t>   1480 </a:t>
            </a:r>
            <a:r>
              <a:rPr lang="fr-FR" sz="2000" b="1" dirty="0" err="1" smtClean="0"/>
              <a:t>pcm</a:t>
            </a:r>
            <a:endParaRPr lang="fr-FR" sz="2000" b="1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2000" b="1" baseline="30000" dirty="0" err="1" smtClean="0"/>
              <a:t>238</a:t>
            </a:r>
            <a:r>
              <a:rPr lang="fr-FR" sz="2000" b="1" dirty="0" err="1" smtClean="0"/>
              <a:t>Pu</a:t>
            </a:r>
            <a:r>
              <a:rPr lang="fr-FR" sz="2000" b="1" dirty="0" smtClean="0"/>
              <a:t>  </a:t>
            </a:r>
            <a:r>
              <a:rPr lang="fr-FR" sz="2000" b="1" dirty="0" smtClean="0">
                <a:solidFill>
                  <a:srgbClr val="FF0000"/>
                </a:solidFill>
              </a:rPr>
              <a:t>120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2000" b="1" baseline="30000" dirty="0" err="1" smtClean="0"/>
              <a:t>239</a:t>
            </a:r>
            <a:r>
              <a:rPr lang="fr-FR" sz="2000" b="1" dirty="0" err="1" smtClean="0"/>
              <a:t>Pu</a:t>
            </a:r>
            <a:r>
              <a:rPr lang="fr-FR" sz="2000" b="1" dirty="0" smtClean="0"/>
              <a:t>   </a:t>
            </a:r>
            <a:r>
              <a:rPr lang="fr-FR" sz="2000" b="1" dirty="0" smtClean="0">
                <a:solidFill>
                  <a:srgbClr val="FF0000"/>
                </a:solidFill>
              </a:rPr>
              <a:t>210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/>
              <a:t>pcm</a:t>
            </a:r>
            <a:endParaRPr lang="fr-FR" sz="2000" b="1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2000" b="1" baseline="30000" dirty="0" err="1" smtClean="0"/>
              <a:t>240</a:t>
            </a:r>
            <a:r>
              <a:rPr lang="fr-FR" sz="2000" b="1" dirty="0" err="1" smtClean="0"/>
              <a:t>Pu</a:t>
            </a:r>
            <a:r>
              <a:rPr lang="fr-FR" sz="2000" b="1" dirty="0" smtClean="0"/>
              <a:t>  </a:t>
            </a:r>
            <a:r>
              <a:rPr lang="fr-FR" sz="2000" b="1" dirty="0" smtClean="0">
                <a:solidFill>
                  <a:srgbClr val="FF0000"/>
                </a:solidFill>
              </a:rPr>
              <a:t>270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2000" b="1" baseline="30000" dirty="0" err="1" smtClean="0"/>
              <a:t>241</a:t>
            </a:r>
            <a:r>
              <a:rPr lang="fr-FR" sz="2000" b="1" dirty="0" err="1" smtClean="0"/>
              <a:t>Pu</a:t>
            </a:r>
            <a:r>
              <a:rPr lang="fr-FR" sz="2000" b="1" dirty="0" smtClean="0"/>
              <a:t>   490 </a:t>
            </a:r>
            <a:r>
              <a:rPr lang="fr-FR" sz="2000" b="1" dirty="0" err="1" smtClean="0"/>
              <a:t>pcm</a:t>
            </a:r>
            <a:endParaRPr lang="fr-FR" sz="2000" b="1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2000" b="1" baseline="30000" dirty="0" err="1" smtClean="0"/>
              <a:t>242</a:t>
            </a:r>
            <a:r>
              <a:rPr lang="fr-FR" sz="2000" b="1" dirty="0" err="1" smtClean="0"/>
              <a:t>Pu</a:t>
            </a:r>
            <a:r>
              <a:rPr lang="fr-FR" sz="2000" b="1" dirty="0" smtClean="0"/>
              <a:t>  573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2000" b="1" baseline="30000" dirty="0" err="1" smtClean="0"/>
              <a:t>237</a:t>
            </a:r>
            <a:r>
              <a:rPr lang="fr-FR" sz="2000" b="1" dirty="0" err="1" smtClean="0"/>
              <a:t>Np</a:t>
            </a:r>
            <a:r>
              <a:rPr lang="fr-FR" sz="2000" b="1" dirty="0" smtClean="0"/>
              <a:t>   </a:t>
            </a:r>
            <a:r>
              <a:rPr lang="fr-FR" sz="2000" b="1" dirty="0" smtClean="0">
                <a:solidFill>
                  <a:srgbClr val="FF0000"/>
                </a:solidFill>
              </a:rPr>
              <a:t>334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endParaRPr lang="fr-FR" sz="2000" b="1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2000" b="1" baseline="30000" dirty="0" err="1" smtClean="0"/>
              <a:t>241</a:t>
            </a:r>
            <a:r>
              <a:rPr lang="fr-FR" sz="2000" b="1" dirty="0" err="1" smtClean="0"/>
              <a:t>Am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113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2000" b="1" baseline="30000" dirty="0" err="1" smtClean="0"/>
              <a:t>243</a:t>
            </a:r>
            <a:r>
              <a:rPr lang="fr-FR" sz="2000" b="1" dirty="0" err="1" smtClean="0"/>
              <a:t>Am</a:t>
            </a:r>
            <a:r>
              <a:rPr lang="fr-FR" sz="2000" b="1" dirty="0" smtClean="0"/>
              <a:t>  </a:t>
            </a:r>
            <a:r>
              <a:rPr lang="fr-FR" sz="2000" b="1" dirty="0" smtClean="0">
                <a:solidFill>
                  <a:srgbClr val="FF0000"/>
                </a:solidFill>
              </a:rPr>
              <a:t>208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endParaRPr lang="fr-FR" sz="2000" b="1" dirty="0" smtClean="0"/>
          </a:p>
          <a:p>
            <a:pPr marL="381000" indent="-381000" defTabSz="762000" eaLnBrk="0" hangingPunct="0">
              <a:lnSpc>
                <a:spcPct val="100000"/>
              </a:lnSpc>
            </a:pPr>
            <a:r>
              <a:rPr lang="fr-FR" sz="2000" b="1" baseline="30000" dirty="0" err="1" smtClean="0"/>
              <a:t>242</a:t>
            </a:r>
            <a:r>
              <a:rPr lang="fr-FR" sz="2000" b="1" dirty="0" err="1" smtClean="0"/>
              <a:t>Cm</a:t>
            </a:r>
            <a:r>
              <a:rPr lang="fr-FR" sz="2000" b="1" dirty="0" smtClean="0"/>
              <a:t>   </a:t>
            </a:r>
            <a:r>
              <a:rPr lang="fr-FR" sz="2000" b="1" dirty="0" smtClean="0">
                <a:solidFill>
                  <a:srgbClr val="FF0000"/>
                </a:solidFill>
              </a:rPr>
              <a:t>33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r>
              <a:rPr lang="fr-FR" sz="2000" b="1" dirty="0" smtClean="0"/>
              <a:t> </a:t>
            </a:r>
            <a:r>
              <a:rPr lang="fr-FR" sz="2000" b="1" baseline="30000" dirty="0" err="1" smtClean="0"/>
              <a:t>244</a:t>
            </a:r>
            <a:r>
              <a:rPr lang="fr-FR" sz="2000" b="1" dirty="0" err="1" smtClean="0"/>
              <a:t>Cm</a:t>
            </a:r>
            <a:r>
              <a:rPr lang="fr-FR" sz="2000" b="1" dirty="0" smtClean="0"/>
              <a:t>  </a:t>
            </a:r>
            <a:r>
              <a:rPr lang="fr-FR" sz="2000" b="1" dirty="0" smtClean="0">
                <a:solidFill>
                  <a:srgbClr val="FF0000"/>
                </a:solidFill>
              </a:rPr>
              <a:t>100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pcm</a:t>
            </a:r>
            <a:endParaRPr lang="fr-FR" sz="2000" dirty="0" smtClean="0"/>
          </a:p>
          <a:p>
            <a:pPr marL="381000" indent="-381000" defTabSz="762000" eaLnBrk="0" hangingPunct="0">
              <a:lnSpc>
                <a:spcPct val="120000"/>
              </a:lnSpc>
              <a:buClr>
                <a:srgbClr val="4852F5"/>
              </a:buClr>
              <a:buFont typeface="CommonBullets" pitchFamily="34" charset="2"/>
              <a:buNone/>
            </a:pPr>
            <a:endParaRPr lang="fr-FR" sz="2000" dirty="0"/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4900246" y="4820895"/>
            <a:ext cx="41382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If one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wants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to have 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heavily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loaded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core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(&gt;10%), one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needs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to considère ADS</a:t>
            </a:r>
            <a:endParaRPr lang="fr-FR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42" y="273714"/>
            <a:ext cx="8579821" cy="714375"/>
          </a:xfrm>
        </p:spPr>
        <p:txBody>
          <a:bodyPr/>
          <a:lstStyle/>
          <a:p>
            <a:r>
              <a:rPr lang="fr-FR" sz="3200" dirty="0" err="1" smtClean="0">
                <a:solidFill>
                  <a:schemeClr val="accent2"/>
                </a:solidFill>
              </a:rPr>
              <a:t>Why</a:t>
            </a:r>
            <a:r>
              <a:rPr lang="fr-FR" sz="3200" dirty="0" smtClean="0">
                <a:solidFill>
                  <a:schemeClr val="accent2"/>
                </a:solidFill>
              </a:rPr>
              <a:t> </a:t>
            </a:r>
            <a:r>
              <a:rPr lang="fr-FR" sz="3200" dirty="0" err="1" smtClean="0">
                <a:solidFill>
                  <a:schemeClr val="accent2"/>
                </a:solidFill>
              </a:rPr>
              <a:t>sub-criticality</a:t>
            </a:r>
            <a:r>
              <a:rPr lang="fr-FR" sz="3200" dirty="0" smtClean="0">
                <a:solidFill>
                  <a:schemeClr val="accent2"/>
                </a:solidFill>
              </a:rPr>
              <a:t> </a:t>
            </a:r>
            <a:r>
              <a:rPr lang="fr-FR" sz="3200" dirty="0" err="1" smtClean="0">
                <a:solidFill>
                  <a:schemeClr val="accent2"/>
                </a:solidFill>
              </a:rPr>
              <a:t>is</a:t>
            </a:r>
            <a:r>
              <a:rPr lang="fr-FR" sz="3200" dirty="0" smtClean="0">
                <a:solidFill>
                  <a:schemeClr val="accent2"/>
                </a:solidFill>
              </a:rPr>
              <a:t> </a:t>
            </a:r>
            <a:r>
              <a:rPr lang="fr-FR" sz="3200" dirty="0" err="1" smtClean="0">
                <a:solidFill>
                  <a:schemeClr val="accent2"/>
                </a:solidFill>
              </a:rPr>
              <a:t>needed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9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5" y="307167"/>
            <a:ext cx="8985889" cy="714375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ADS </a:t>
            </a:r>
            <a:r>
              <a:rPr lang="fr-FR" sz="3200" dirty="0" err="1" smtClean="0">
                <a:solidFill>
                  <a:schemeClr val="accent2"/>
                </a:solidFill>
              </a:rPr>
              <a:t>is</a:t>
            </a:r>
            <a:r>
              <a:rPr lang="fr-FR" sz="3200" dirty="0" smtClean="0">
                <a:solidFill>
                  <a:schemeClr val="accent2"/>
                </a:solidFill>
              </a:rPr>
              <a:t> the </a:t>
            </a:r>
            <a:r>
              <a:rPr lang="fr-FR" sz="3200" dirty="0" err="1" smtClean="0">
                <a:solidFill>
                  <a:schemeClr val="accent2"/>
                </a:solidFill>
              </a:rPr>
              <a:t>most</a:t>
            </a:r>
            <a:r>
              <a:rPr lang="fr-FR" sz="3200" dirty="0" smtClean="0">
                <a:solidFill>
                  <a:schemeClr val="accent2"/>
                </a:solidFill>
              </a:rPr>
              <a:t> efficient system for </a:t>
            </a:r>
            <a:r>
              <a:rPr lang="fr-FR" sz="3200" dirty="0" err="1" smtClean="0">
                <a:solidFill>
                  <a:schemeClr val="accent2"/>
                </a:solidFill>
              </a:rPr>
              <a:t>burning</a:t>
            </a:r>
            <a:r>
              <a:rPr lang="fr-FR" sz="3200" dirty="0" smtClean="0">
                <a:solidFill>
                  <a:schemeClr val="accent2"/>
                </a:solidFill>
              </a:rPr>
              <a:t> </a:t>
            </a:r>
            <a:r>
              <a:rPr lang="fr-FR" sz="3200" dirty="0" err="1" smtClean="0">
                <a:solidFill>
                  <a:schemeClr val="accent2"/>
                </a:solidFill>
              </a:rPr>
              <a:t>MAs</a:t>
            </a:r>
            <a:endParaRPr lang="fr-FR" sz="3200" dirty="0">
              <a:solidFill>
                <a:schemeClr val="accent2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4936" r="9583"/>
          <a:stretch>
            <a:fillRect/>
          </a:stretch>
        </p:blipFill>
        <p:spPr bwMode="auto">
          <a:xfrm>
            <a:off x="13145" y="1490418"/>
            <a:ext cx="4827755" cy="440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4936" r="9583"/>
          <a:stretch>
            <a:fillRect/>
          </a:stretch>
        </p:blipFill>
        <p:spPr bwMode="auto">
          <a:xfrm>
            <a:off x="4485700" y="1490418"/>
            <a:ext cx="4827755" cy="440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894565" y="5783350"/>
            <a:ext cx="40100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1" tIns="49517" rIns="100801" bIns="49517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MA Production Rate (grams /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GWh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3760" y="5783350"/>
            <a:ext cx="39465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01" tIns="49517" rIns="100801" bIns="49517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Pu Production Rate (grams /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GWh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283" y="6254931"/>
            <a:ext cx="799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* Mike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Cappiello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(LANL), “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The Potential Role of Accelerator Driven Systems in the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US”,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ICRS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-10/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RPS’2004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Madeira (PT), 2004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2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Even with completely different national NE policies</a:t>
            </a:r>
            <a:br>
              <a:rPr lang="en-GB" sz="2800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European solution for HLW works with ADS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425" y="1391980"/>
            <a:ext cx="53625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7749" y="2150457"/>
            <a:ext cx="2059379" cy="1384995"/>
          </a:xfrm>
          <a:prstGeom prst="rect">
            <a:avLst/>
          </a:prstGeom>
          <a:solidFill>
            <a:srgbClr val="92D050">
              <a:alpha val="48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Advantages for 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shared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 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burn A’s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Pu&amp;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MA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Smaller Fu-Cycle units &amp; shared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275" y="5768070"/>
            <a:ext cx="71283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Scenario 1 objective: elimination of A’s spent fuel by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2100</a:t>
            </a:r>
          </a:p>
          <a:p>
            <a:pPr algn="ctr">
              <a:defRPr/>
            </a:pP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= Countries Phasing Out, B = Countries Continuing</a:t>
            </a:r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" name="Straight Connector 5"/>
          <p:cNvCxnSpPr>
            <a:cxnSpLocks noChangeShapeType="1"/>
          </p:cNvCxnSpPr>
          <p:nvPr/>
        </p:nvCxnSpPr>
        <p:spPr bwMode="auto">
          <a:xfrm>
            <a:off x="1735137" y="2098417"/>
            <a:ext cx="564515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35137" y="3574792"/>
            <a:ext cx="564515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26150" y="2282567"/>
            <a:ext cx="122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1800">
                <a:latin typeface="Segoe UI" pitchFamily="34" charset="0"/>
                <a:ea typeface="Segoe UI" pitchFamily="34" charset="0"/>
                <a:cs typeface="Segoe UI" pitchFamily="34" charset="0"/>
              </a:rPr>
              <a:t>SHARED</a:t>
            </a:r>
            <a:endParaRPr lang="en-GB" sz="18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695026" y="2098417"/>
            <a:ext cx="5403886" cy="1489075"/>
          </a:xfrm>
          <a:prstGeom prst="roundRect">
            <a:avLst/>
          </a:prstGeom>
          <a:solidFill>
            <a:srgbClr val="92D050">
              <a:alpha val="3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9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6"/>
            <a:ext cx="8006788" cy="14700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BE" sz="3200" dirty="0" smtClean="0"/>
              <a:t>But MYRRHA is more </a:t>
            </a:r>
            <a:r>
              <a:rPr lang="nl-BE" sz="3200" dirty="0" err="1" smtClean="0"/>
              <a:t>than</a:t>
            </a:r>
            <a:r>
              <a:rPr lang="nl-BE" sz="3200" dirty="0" smtClean="0"/>
              <a:t> research on </a:t>
            </a:r>
            <a:br>
              <a:rPr lang="nl-BE" sz="3200" dirty="0" smtClean="0"/>
            </a:br>
            <a:r>
              <a:rPr lang="nl-BE" sz="3200" dirty="0" smtClean="0"/>
              <a:t>ADS &amp; </a:t>
            </a:r>
            <a:r>
              <a:rPr lang="nl-BE" sz="3200" dirty="0" err="1" smtClean="0"/>
              <a:t>Transmutation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5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34" y="541338"/>
            <a:ext cx="8548729" cy="714375"/>
          </a:xfrm>
          <a:prstGeom prst="rect">
            <a:avLst/>
          </a:prstGeom>
        </p:spPr>
        <p:txBody>
          <a:bodyPr/>
          <a:lstStyle/>
          <a:p>
            <a:r>
              <a:rPr lang="fr-BE" sz="3200" dirty="0"/>
              <a:t>MYRRHA - Accelerator </a:t>
            </a:r>
            <a:r>
              <a:rPr lang="fr-BE" sz="3200" dirty="0" err="1"/>
              <a:t>Driven</a:t>
            </a:r>
            <a:r>
              <a:rPr lang="fr-BE" sz="3200" dirty="0"/>
              <a:t> System</a:t>
            </a:r>
            <a:endParaRPr lang="en-US" sz="32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28761" y="1459926"/>
            <a:ext cx="7130447" cy="4968326"/>
            <a:chOff x="1392072" y="1255594"/>
            <a:chExt cx="7342495" cy="5495571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1392072" y="1255594"/>
              <a:ext cx="7342495" cy="5418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nl-BE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509823" y="1369818"/>
              <a:ext cx="7098339" cy="5381347"/>
              <a:chOff x="1509823" y="1369818"/>
              <a:chExt cx="7098339" cy="5381347"/>
            </a:xfrm>
          </p:grpSpPr>
          <p:pic>
            <p:nvPicPr>
              <p:cNvPr id="9" name="Picture 26" descr="fastef_10_20100614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342062" y="3244849"/>
                <a:ext cx="2266100" cy="3506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612819" y="1383062"/>
                <a:ext cx="2946498" cy="7681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762000" eaLnBrk="0" hangingPunct="0">
                  <a:defRPr/>
                </a:pPr>
                <a:r>
                  <a:rPr lang="en-GB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Reactor</a:t>
                </a:r>
                <a:endPara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defTabSz="762000" eaLnBrk="0" hangingPunct="0">
                  <a:buFont typeface="Arial" charset="0"/>
                  <a:buChar char="•"/>
                  <a:defRPr/>
                </a:pPr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Subcritical or Critical modes</a:t>
                </a:r>
              </a:p>
              <a:p>
                <a:pPr defTabSz="762000" eaLnBrk="0" hangingPunct="0">
                  <a:buFont typeface="Arial" charset="0"/>
                  <a:buChar char="•"/>
                  <a:defRPr/>
                </a:pPr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65 to 100 </a:t>
                </a:r>
                <a:r>
                  <a:rPr lang="en-GB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MWth</a:t>
                </a:r>
                <a:endPara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433747" y="1369818"/>
                <a:ext cx="2117744" cy="789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762000" eaLnBrk="0" hangingPunct="0">
                  <a:spcAft>
                    <a:spcPts val="600"/>
                  </a:spcAft>
                  <a:defRPr/>
                </a:pPr>
                <a:r>
                  <a:rPr lang="en-GB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Accelerator</a:t>
                </a:r>
              </a:p>
              <a:p>
                <a:pPr algn="ctr" defTabSz="762000" eaLnBrk="0" hangingPunct="0">
                  <a:defRPr/>
                </a:pPr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(600 MeV - 4 mA proton)</a:t>
                </a: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4467960" y="4885912"/>
                <a:ext cx="1444586" cy="1334261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defRPr/>
                </a:pPr>
                <a:r>
                  <a:rPr lang="en-GB" sz="1600" b="1" dirty="0">
                    <a:solidFill>
                      <a:srgbClr val="C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Fast</a:t>
                </a:r>
              </a:p>
              <a:p>
                <a:pPr algn="ctr" defTabSz="762000" eaLnBrk="0" hangingPunct="0">
                  <a:defRPr/>
                </a:pPr>
                <a:r>
                  <a:rPr lang="en-GB" sz="1600" b="1" dirty="0">
                    <a:solidFill>
                      <a:srgbClr val="C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Neutron</a:t>
                </a:r>
              </a:p>
              <a:p>
                <a:pPr algn="ctr" defTabSz="762000" eaLnBrk="0" hangingPunct="0">
                  <a:defRPr/>
                </a:pPr>
                <a:r>
                  <a:rPr lang="en-GB" sz="1600" b="1" dirty="0">
                    <a:solidFill>
                      <a:srgbClr val="C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Source</a:t>
                </a:r>
              </a:p>
            </p:txBody>
          </p:sp>
          <p:sp>
            <p:nvSpPr>
              <p:cNvPr id="13" name="Down Arrow 19"/>
              <p:cNvSpPr>
                <a:spLocks noChangeArrowheads="1"/>
              </p:cNvSpPr>
              <p:nvPr/>
            </p:nvSpPr>
            <p:spPr bwMode="auto">
              <a:xfrm>
                <a:off x="4991100" y="4438650"/>
                <a:ext cx="396875" cy="417513"/>
              </a:xfrm>
              <a:prstGeom prst="downArrow">
                <a:avLst>
                  <a:gd name="adj1" fmla="val 50000"/>
                  <a:gd name="adj2" fmla="val 49800"/>
                </a:avLst>
              </a:prstGeom>
              <a:solidFill>
                <a:srgbClr val="AE0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fr-FR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4216400" y="3805238"/>
                <a:ext cx="1946275" cy="533400"/>
              </a:xfrm>
              <a:prstGeom prst="rect">
                <a:avLst/>
              </a:prstGeom>
              <a:solidFill>
                <a:srgbClr val="AE0E2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/>
                <a:r>
                  <a:rPr lang="en-GB" sz="1600" b="1" dirty="0">
                    <a:solidFill>
                      <a:srgbClr val="F2F2F2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Spallation Source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923101" y="5887435"/>
                <a:ext cx="1213650" cy="486691"/>
              </a:xfrm>
              <a:prstGeom prst="rect">
                <a:avLst/>
              </a:prstGeom>
              <a:solidFill>
                <a:schemeClr val="accent5">
                  <a:lumMod val="25000"/>
                  <a:alpha val="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Lead-Bismuth</a:t>
                </a:r>
              </a:p>
              <a:p>
                <a:pPr algn="ctr" defTabSz="762000" eaLnBrk="0" hangingPunct="0"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coolant</a:t>
                </a:r>
              </a:p>
            </p:txBody>
          </p:sp>
          <p:sp>
            <p:nvSpPr>
              <p:cNvPr id="16" name="Oval 24">
                <a:hlinkClick r:id="rId4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7258050" y="5310188"/>
                <a:ext cx="541338" cy="496887"/>
              </a:xfrm>
              <a:prstGeom prst="ellipse">
                <a:avLst/>
              </a:prstGeom>
              <a:solidFill>
                <a:srgbClr val="FFC000">
                  <a:alpha val="25098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fr-FR"/>
              </a:p>
            </p:txBody>
          </p:sp>
          <p:sp>
            <p:nvSpPr>
              <p:cNvPr id="17" name="Left Arrow 20"/>
              <p:cNvSpPr/>
              <p:nvPr/>
            </p:nvSpPr>
            <p:spPr bwMode="auto">
              <a:xfrm>
                <a:off x="3930744" y="5389157"/>
                <a:ext cx="509372" cy="384055"/>
              </a:xfrm>
              <a:prstGeom prst="leftArrow">
                <a:avLst/>
              </a:prstGeom>
              <a:solidFill>
                <a:schemeClr val="accent1">
                  <a:lumMod val="5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fr-FR"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18" name="Picture 14" descr="Picture1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823" y="2328529"/>
                <a:ext cx="3955312" cy="467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2204447" y="4945506"/>
                <a:ext cx="1700092" cy="12067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eaLnBrk="0" hangingPunct="0">
                  <a:defRPr/>
                </a:pPr>
                <a:r>
                  <a:rPr lang="en-GB" sz="1800" b="1" dirty="0">
                    <a:solidFill>
                      <a:srgbClr val="0330D8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Multipurpose</a:t>
                </a:r>
              </a:p>
              <a:p>
                <a:pPr algn="ctr" defTabSz="762000" eaLnBrk="0" hangingPunct="0">
                  <a:defRPr/>
                </a:pPr>
                <a:r>
                  <a:rPr lang="en-GB" sz="1800" b="1" dirty="0">
                    <a:solidFill>
                      <a:srgbClr val="0330D8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Flexible</a:t>
                </a:r>
              </a:p>
              <a:p>
                <a:pPr algn="ctr" defTabSz="762000" eaLnBrk="0" hangingPunct="0">
                  <a:defRPr/>
                </a:pPr>
                <a:r>
                  <a:rPr lang="en-GB" sz="1800" b="1" dirty="0">
                    <a:solidFill>
                      <a:srgbClr val="0330D8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Irradiation</a:t>
                </a:r>
              </a:p>
              <a:p>
                <a:pPr algn="ctr" defTabSz="762000" eaLnBrk="0" hangingPunct="0">
                  <a:defRPr/>
                </a:pPr>
                <a:r>
                  <a:rPr lang="en-GB" sz="1800" b="1" dirty="0">
                    <a:solidFill>
                      <a:srgbClr val="0330D8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Facility</a:t>
                </a:r>
              </a:p>
            </p:txBody>
          </p:sp>
          <p:sp>
            <p:nvSpPr>
              <p:cNvPr id="20" name="Right Arrow 28"/>
              <p:cNvSpPr>
                <a:spLocks noChangeArrowheads="1"/>
              </p:cNvSpPr>
              <p:nvPr/>
            </p:nvSpPr>
            <p:spPr bwMode="auto">
              <a:xfrm rot="2603420">
                <a:off x="5800725" y="4665663"/>
                <a:ext cx="1676400" cy="314325"/>
              </a:xfrm>
              <a:prstGeom prst="rightArrow">
                <a:avLst>
                  <a:gd name="adj1" fmla="val 50000"/>
                  <a:gd name="adj2" fmla="val 50074"/>
                </a:avLst>
              </a:prstGeom>
              <a:solidFill>
                <a:srgbClr val="C00000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BE"/>
              </a:p>
            </p:txBody>
          </p:sp>
          <p:sp>
            <p:nvSpPr>
              <p:cNvPr id="21" name="Bent Arrow 20"/>
              <p:cNvSpPr/>
              <p:nvPr/>
            </p:nvSpPr>
            <p:spPr bwMode="auto">
              <a:xfrm rot="5400000">
                <a:off x="6048593" y="1808307"/>
                <a:ext cx="1061119" cy="2279892"/>
              </a:xfrm>
              <a:prstGeom prst="bentArrow">
                <a:avLst>
                  <a:gd name="adj1" fmla="val 29011"/>
                  <a:gd name="adj2" fmla="val 23974"/>
                  <a:gd name="adj3" fmla="val 25000"/>
                  <a:gd name="adj4" fmla="val 4375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 rot="20483805">
            <a:off x="102258" y="3684430"/>
            <a:ext cx="3014756" cy="85637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Innovative</a:t>
            </a:r>
            <a:r>
              <a:rPr lang="fr-B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</a:t>
            </a:r>
            <a:r>
              <a:rPr lang="fr-B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Unique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5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262563"/>
            <a:ext cx="8579821" cy="714375"/>
          </a:xfrm>
        </p:spPr>
        <p:txBody>
          <a:bodyPr/>
          <a:lstStyle/>
          <a:p>
            <a:r>
              <a:rPr lang="fr-BE" sz="3200" dirty="0">
                <a:ea typeface="ＭＳ Ｐゴシック" pitchFamily="34" charset="-128"/>
              </a:rPr>
              <a:t>Multipurpose </a:t>
            </a:r>
            <a:r>
              <a:rPr lang="fr-BE" sz="3200" dirty="0" err="1">
                <a:ea typeface="ＭＳ Ｐゴシック" pitchFamily="34" charset="-128"/>
              </a:rPr>
              <a:t>facility</a:t>
            </a:r>
            <a:endParaRPr lang="nl-BE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668" y="3238615"/>
            <a:ext cx="1923214" cy="136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786" y="5208247"/>
            <a:ext cx="1557337" cy="134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650" y="5213937"/>
            <a:ext cx="1981200" cy="13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277" y="1539460"/>
            <a:ext cx="1434905" cy="124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749" y="1515406"/>
            <a:ext cx="1636713" cy="142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788037"/>
              </a:clrFrom>
              <a:clrTo>
                <a:srgbClr val="78803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0"/>
          <a:stretch>
            <a:fillRect/>
          </a:stretch>
        </p:blipFill>
        <p:spPr bwMode="auto">
          <a:xfrm>
            <a:off x="5842329" y="3309842"/>
            <a:ext cx="1655762" cy="12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452813" y="3086100"/>
            <a:ext cx="1912937" cy="19462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ultipurpose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brid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esearch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eactor for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H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igh-tech</a:t>
            </a:r>
          </a:p>
          <a:p>
            <a:pPr defTabSz="692150">
              <a:lnSpc>
                <a:spcPct val="80000"/>
              </a:lnSpc>
              <a:tabLst>
                <a:tab pos="6221413" algn="l"/>
              </a:tabLst>
              <a:defRPr/>
            </a:pPr>
            <a:r>
              <a:rPr lang="fr-BE" sz="2000">
                <a:solidFill>
                  <a:srgbClr val="0B52F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fr-BE" sz="2400" b="1"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fr-BE" sz="2000">
                <a:solidFill>
                  <a:srgbClr val="7F7F7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pplications</a:t>
            </a:r>
            <a:endParaRPr lang="en-US" sz="2000">
              <a:solidFill>
                <a:srgbClr val="7F7F7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6988" y="4459288"/>
            <a:ext cx="1376362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Waste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59038" y="2454275"/>
            <a:ext cx="1782762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Fission GEN IV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749925" y="2449513"/>
            <a:ext cx="1031875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Fusion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822950" y="4384675"/>
            <a:ext cx="1579563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Fundamental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research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008688" y="5508625"/>
            <a:ext cx="1157287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Silicon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doping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17863" y="5287963"/>
            <a:ext cx="11049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Radio-</a:t>
            </a:r>
          </a:p>
          <a:p>
            <a:pPr algn="ctr" defTabSz="762000">
              <a:defRPr/>
            </a:pPr>
            <a:r>
              <a:rPr lang="en-GB" sz="1800" b="1">
                <a:solidFill>
                  <a:srgbClr val="0330D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isotopes</a:t>
            </a:r>
            <a:endParaRPr lang="en-GB">
              <a:solidFill>
                <a:srgbClr val="0330D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113" y="3408766"/>
            <a:ext cx="1552575" cy="754062"/>
          </a:xfrm>
          <a:prstGeom prst="rect">
            <a:avLst/>
          </a:prstGeom>
          <a:solidFill>
            <a:srgbClr val="007DC3"/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 to 100 MWth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Fast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~10</a:t>
            </a:r>
            <a:r>
              <a:rPr lang="en-US" sz="1200" baseline="30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(En&gt;0.75 MeV)</a:t>
            </a:r>
            <a:endParaRPr lang="en-GB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646863" y="1746250"/>
            <a:ext cx="1957387" cy="7794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1 to 5.10</a:t>
            </a:r>
            <a:r>
              <a:rPr lang="en-US" sz="1200" baseline="30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(ppm He/dpa ~ 10)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medium-large volumes</a:t>
            </a:r>
            <a:endParaRPr lang="en-GB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" y="1885950"/>
            <a:ext cx="2227263" cy="622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fr-BE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Material</a:t>
            </a:r>
            <a:r>
              <a:rPr lang="fr-BE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BE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research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Fast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1 to 5.10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(En&gt;1 MeV) in large volumes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55863" y="1511300"/>
            <a:ext cx="185896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Fuel research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Φ</a:t>
            </a:r>
            <a:r>
              <a:rPr lang="en-GB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0.5 to 1.10</a:t>
            </a:r>
            <a:r>
              <a:rPr lang="en-GB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n/</a:t>
            </a:r>
            <a:r>
              <a:rPr lang="en-GB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430338" y="5133975"/>
            <a:ext cx="183991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0.5 to 2.10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(En&lt;0.4 eV) 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21513" y="5075238"/>
            <a:ext cx="1852612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ymbol" pitchFamily="18" charset="2"/>
                <a:ea typeface="Segoe UI" pitchFamily="34" charset="0"/>
                <a:cs typeface="Segoe UI" pitchFamily="34" charset="0"/>
              </a:rPr>
              <a:t>F</a:t>
            </a:r>
            <a:r>
              <a:rPr lang="en-US" sz="1200" baseline="-250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= 0.1 to 1.10</a:t>
            </a:r>
            <a:r>
              <a:rPr lang="en-US" sz="1200" baseline="300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n/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cm².s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(En&lt;0.4 eV) 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62775" y="3105150"/>
            <a:ext cx="1852613" cy="6937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High energy LINAC</a:t>
            </a:r>
          </a:p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600 MeV – 1 GeV</a:t>
            </a:r>
          </a:p>
          <a:p>
            <a:pPr algn="ctr">
              <a:spcBef>
                <a:spcPct val="20000"/>
              </a:spcBef>
              <a:defRPr/>
            </a:pPr>
            <a:r>
              <a:rPr lang="fr-BE" sz="120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Long irradiation time</a:t>
            </a:r>
            <a:endParaRPr lang="en-GB" sz="120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1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50" y="1207386"/>
            <a:ext cx="1940060" cy="19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4" y="1159886"/>
            <a:ext cx="790222" cy="5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20832"/>
              </p:ext>
            </p:extLst>
          </p:nvPr>
        </p:nvGraphicFramePr>
        <p:xfrm>
          <a:off x="2541959" y="3173227"/>
          <a:ext cx="516894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711"/>
                <a:gridCol w="1041718"/>
                <a:gridCol w="1040400"/>
                <a:gridCol w="1041718"/>
                <a:gridCol w="10404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IPS</a:t>
                      </a:r>
                      <a:r>
                        <a:rPr lang="nl-BE" sz="1400" baseline="0" dirty="0" smtClean="0">
                          <a:latin typeface="+mn-lt"/>
                          <a:cs typeface="Times New Roman" pitchFamily="18" charset="0"/>
                        </a:rPr>
                        <a:t> in </a:t>
                      </a:r>
                      <a:r>
                        <a:rPr lang="nl-BE" sz="1400" baseline="0" dirty="0" err="1" smtClean="0">
                          <a:latin typeface="+mn-lt"/>
                          <a:cs typeface="Times New Roman" pitchFamily="18" charset="0"/>
                        </a:rPr>
                        <a:t>Chan</a:t>
                      </a:r>
                      <a:r>
                        <a:rPr lang="nl-BE" sz="1400" baseline="0" dirty="0" smtClean="0">
                          <a:latin typeface="+mn-lt"/>
                          <a:cs typeface="Times New Roman" pitchFamily="18" charset="0"/>
                        </a:rPr>
                        <a:t> [0 0 0]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IPS in </a:t>
                      </a:r>
                      <a:r>
                        <a:rPr lang="nl-BE" sz="1400" dirty="0" err="1" smtClean="0">
                          <a:latin typeface="+mn-lt"/>
                          <a:cs typeface="Times New Roman" pitchFamily="18" charset="0"/>
                        </a:rPr>
                        <a:t>Chan</a:t>
                      </a:r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 [2 0 0]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230294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Sample</a:t>
                      </a:r>
                      <a:r>
                        <a:rPr lang="nl-BE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n°</a:t>
                      </a:r>
                      <a:endParaRPr lang="nl-BE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dpa</a:t>
                      </a:r>
                      <a:r>
                        <a:rPr lang="nl-BE" sz="14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/EFPY</a:t>
                      </a:r>
                      <a:endParaRPr lang="nl-BE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Φ</a:t>
                      </a:r>
                      <a:r>
                        <a:rPr lang="nl-BE" sz="1400" baseline="-25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tot</a:t>
                      </a:r>
                      <a:endParaRPr lang="nl-BE" sz="1400" baseline="-25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dpa</a:t>
                      </a:r>
                      <a:r>
                        <a:rPr lang="nl-BE" sz="14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/EFPY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Φ</a:t>
                      </a:r>
                      <a:r>
                        <a:rPr lang="nl-BE" sz="1400" baseline="-25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tot</a:t>
                      </a:r>
                      <a:endParaRPr lang="nl-BE" sz="1400" baseline="-25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18.1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2.38E+15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16.2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2.12E+15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23.0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2.85E+15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20.7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2.54E+15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25.9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3.19E+15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23.3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2.85E+15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27.5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3.37E+15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24.5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3.02E+15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27.2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3.39E+15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24.5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3.03E+15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25.7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3.23E+15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22.9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2.89E+15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22.3</a:t>
                      </a:r>
                      <a:endParaRPr lang="nl-BE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2.92E+15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19.9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2.62E+15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nl-BE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17.3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2.50E+15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15.5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2.23E+15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51563" y="453656"/>
            <a:ext cx="8127326" cy="7048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 Material Irradiation Performances for FRs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Critical@100 MW</a:t>
            </a:r>
          </a:p>
        </p:txBody>
      </p:sp>
    </p:spTree>
    <p:extLst>
      <p:ext uri="{BB962C8B-B14F-4D97-AF65-F5344CB8AC3E}">
        <p14:creationId xmlns:p14="http://schemas.microsoft.com/office/powerpoint/2010/main" val="244330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Irradiation capabilities of </a:t>
            </a:r>
            <a:r>
              <a:rPr lang="en-US" sz="3200" dirty="0" err="1" smtClean="0">
                <a:solidFill>
                  <a:schemeClr val="accent2"/>
                </a:solidFill>
              </a:rPr>
              <a:t>IPS</a:t>
            </a:r>
            <a:r>
              <a:rPr lang="en-US" sz="3200" dirty="0" smtClean="0">
                <a:solidFill>
                  <a:schemeClr val="accent2"/>
                </a:solidFill>
              </a:rPr>
              <a:t> for </a:t>
            </a:r>
            <a:r>
              <a:rPr lang="en-US" sz="3200" dirty="0" err="1" smtClean="0">
                <a:solidFill>
                  <a:schemeClr val="accent2"/>
                </a:solidFill>
              </a:rPr>
              <a:t>FR</a:t>
            </a:r>
            <a:r>
              <a:rPr lang="en-US" sz="3200" dirty="0" smtClean="0">
                <a:solidFill>
                  <a:schemeClr val="accent2"/>
                </a:solidFill>
              </a:rPr>
              <a:t> Reactors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Sub-critical @ 73 MW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86579"/>
              </p:ext>
            </p:extLst>
          </p:nvPr>
        </p:nvGraphicFramePr>
        <p:xfrm>
          <a:off x="434898" y="2255643"/>
          <a:ext cx="865334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32"/>
                <a:gridCol w="1364523"/>
                <a:gridCol w="1648798"/>
                <a:gridCol w="1578725"/>
                <a:gridCol w="1672683"/>
                <a:gridCol w="1694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flux, n/(</a:t>
                      </a:r>
                      <a:r>
                        <a:rPr lang="en-US" b="1" dirty="0" err="1" smtClean="0"/>
                        <a:t>cm</a:t>
                      </a:r>
                      <a:r>
                        <a:rPr lang="en-US" b="1" baseline="30000" dirty="0" err="1" smtClean="0"/>
                        <a:t>2</a:t>
                      </a:r>
                      <a:r>
                        <a:rPr lang="en-US" b="1" dirty="0" err="1" smtClean="0"/>
                        <a:t>s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Fast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(&gt; 0.75 MeV) flux, n/(</a:t>
                      </a:r>
                      <a:r>
                        <a:rPr lang="en-US" b="1" dirty="0" err="1" smtClean="0"/>
                        <a:t>cm</a:t>
                      </a:r>
                      <a:r>
                        <a:rPr lang="en-US" b="1" baseline="30000" dirty="0" err="1" smtClean="0"/>
                        <a:t>2</a:t>
                      </a:r>
                      <a:r>
                        <a:rPr lang="en-US" b="1" dirty="0" err="1" smtClean="0"/>
                        <a:t>s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Radiation</a:t>
                      </a:r>
                      <a:r>
                        <a:rPr lang="en-US" b="1" baseline="0" dirty="0" smtClean="0"/>
                        <a:t> damage,</a:t>
                      </a:r>
                    </a:p>
                    <a:p>
                      <a:pPr algn="ctr"/>
                      <a:r>
                        <a:rPr lang="en-US" b="1" baseline="0" dirty="0" err="1" smtClean="0"/>
                        <a:t>DPA</a:t>
                      </a:r>
                      <a:r>
                        <a:rPr lang="en-US" b="1" baseline="0" dirty="0" smtClean="0"/>
                        <a:t>/</a:t>
                      </a:r>
                      <a:r>
                        <a:rPr lang="en-US" b="1" baseline="0" dirty="0" err="1" smtClean="0"/>
                        <a:t>FPY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Helium production, </a:t>
                      </a:r>
                      <a:r>
                        <a:rPr lang="en-US" b="1" dirty="0" err="1" smtClean="0"/>
                        <a:t>appm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FPY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Ratio </a:t>
                      </a:r>
                    </a:p>
                    <a:p>
                      <a:pPr algn="ctr"/>
                      <a:r>
                        <a:rPr lang="en-US" b="1" dirty="0" err="1" smtClean="0"/>
                        <a:t>appm</a:t>
                      </a:r>
                      <a:r>
                        <a:rPr lang="en-US" b="1" baseline="0" dirty="0" smtClean="0"/>
                        <a:t> He/</a:t>
                      </a:r>
                      <a:r>
                        <a:rPr lang="en-US" b="1" baseline="0" dirty="0" err="1" smtClean="0"/>
                        <a:t>DPA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2.64×10</a:t>
                      </a:r>
                      <a:r>
                        <a:rPr lang="en-US" b="1" baseline="30000" dirty="0" smtClean="0"/>
                        <a:t>15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4.20×10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0.343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2.72×10</a:t>
                      </a:r>
                      <a:r>
                        <a:rPr lang="en-US" b="1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4.29×10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0.452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2.75×10</a:t>
                      </a:r>
                      <a:r>
                        <a:rPr lang="en-US" b="1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4.29×10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5.94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0.257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2.72×10</a:t>
                      </a:r>
                      <a:r>
                        <a:rPr lang="en-US" b="1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4.18×10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0.293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2.70×10</a:t>
                      </a:r>
                      <a:r>
                        <a:rPr lang="en-US" b="1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4.35×10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0.288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2.68×10</a:t>
                      </a:r>
                      <a:r>
                        <a:rPr lang="en-US" b="1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4.23×10</a:t>
                      </a:r>
                      <a:r>
                        <a:rPr lang="en-US" b="1" baseline="30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0.474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22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Prepare the path for Fusion DEMO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Irradiation capabilities under spallation target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79" y="1764766"/>
            <a:ext cx="4590469" cy="459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endCxn id="6" idx="1"/>
          </p:cNvCxnSpPr>
          <p:nvPr/>
        </p:nvCxnSpPr>
        <p:spPr bwMode="auto">
          <a:xfrm>
            <a:off x="4614113" y="3738740"/>
            <a:ext cx="2910756" cy="53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11" idx="1"/>
          </p:cNvCxnSpPr>
          <p:nvPr/>
        </p:nvCxnSpPr>
        <p:spPr bwMode="auto">
          <a:xfrm>
            <a:off x="4614113" y="4085399"/>
            <a:ext cx="3145146" cy="58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endCxn id="12" idx="1"/>
          </p:cNvCxnSpPr>
          <p:nvPr/>
        </p:nvCxnSpPr>
        <p:spPr bwMode="auto">
          <a:xfrm>
            <a:off x="4614113" y="6021023"/>
            <a:ext cx="3147401" cy="30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524869" y="3561857"/>
            <a:ext cx="143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+10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9259" y="3913441"/>
            <a:ext cx="119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61514" y="5821041"/>
            <a:ext cx="119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-30 cm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8077" r="34440" b="6635"/>
          <a:stretch/>
        </p:blipFill>
        <p:spPr bwMode="auto">
          <a:xfrm>
            <a:off x="4432691" y="3805216"/>
            <a:ext cx="358137" cy="222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8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251412"/>
            <a:ext cx="8579821" cy="71437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MYRRHA for fusion material irradiations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94" y="1158159"/>
            <a:ext cx="6977905" cy="45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8946" y="5862125"/>
            <a:ext cx="4927600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/>
              <a:t>Estimated damage induced in DEMO and proposed </a:t>
            </a:r>
          </a:p>
          <a:p>
            <a:pPr algn="ctr">
              <a:defRPr/>
            </a:pPr>
            <a:r>
              <a:rPr lang="en-US" sz="1600" dirty="0"/>
              <a:t>irradiation conditions in </a:t>
            </a:r>
            <a:r>
              <a:rPr lang="en-US" sz="1600" dirty="0" err="1"/>
              <a:t>IFMIF</a:t>
            </a:r>
            <a:r>
              <a:rPr lang="en-US" sz="1600" dirty="0"/>
              <a:t> and MYRRHA-</a:t>
            </a:r>
            <a:r>
              <a:rPr lang="en-US" sz="1600" dirty="0" err="1"/>
              <a:t>IMIFF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 bwMode="auto">
          <a:xfrm>
            <a:off x="5736921" y="1991638"/>
            <a:ext cx="751561" cy="113986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7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Radioisotope (Mo-99) production capability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Sub-critical @ 73 MW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t="10306" r="13191" b="7745"/>
          <a:stretch>
            <a:fillRect/>
          </a:stretch>
        </p:blipFill>
        <p:spPr bwMode="auto">
          <a:xfrm>
            <a:off x="6858000" y="1478880"/>
            <a:ext cx="2007219" cy="198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52048"/>
              </p:ext>
            </p:extLst>
          </p:nvPr>
        </p:nvGraphicFramePr>
        <p:xfrm>
          <a:off x="183908" y="2065025"/>
          <a:ext cx="6031368" cy="463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5" imgW="3864960" imgH="2970720" progId="">
                  <p:embed/>
                </p:oleObj>
              </mc:Choice>
              <mc:Fallback>
                <p:oleObj r:id="rId5" imgW="3864960" imgH="297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908" y="2065025"/>
                        <a:ext cx="6031368" cy="4634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7" y="3796581"/>
            <a:ext cx="1452771" cy="2900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7052" y="3534971"/>
            <a:ext cx="156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Average specific power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77051" y="4228322"/>
            <a:ext cx="156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173 W/</a:t>
            </a:r>
            <a:r>
              <a:rPr lang="en-US" sz="1400" dirty="0" err="1" smtClean="0"/>
              <a:t>cm</a:t>
            </a:r>
            <a:r>
              <a:rPr lang="en-US" sz="1400" baseline="30000" dirty="0" err="1" smtClean="0"/>
              <a:t>2</a:t>
            </a:r>
            <a:endParaRPr lang="en-US" sz="1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977054" y="5093074"/>
            <a:ext cx="156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184 W/</a:t>
            </a:r>
            <a:r>
              <a:rPr lang="en-US" sz="1400" dirty="0" err="1" smtClean="0"/>
              <a:t>cm</a:t>
            </a:r>
            <a:r>
              <a:rPr lang="en-US" sz="1400" baseline="30000" dirty="0" err="1" smtClean="0"/>
              <a:t>2</a:t>
            </a:r>
            <a:endParaRPr lang="en-US" sz="1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7054" y="5964195"/>
            <a:ext cx="156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171 W/</a:t>
            </a:r>
            <a:r>
              <a:rPr lang="en-US" sz="1400" dirty="0" err="1" smtClean="0"/>
              <a:t>cm</a:t>
            </a:r>
            <a:r>
              <a:rPr lang="en-US" sz="1400" baseline="30000" dirty="0" err="1" smtClean="0"/>
              <a:t>2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04305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Radioisotope (Mo-99) production capability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Critical @ 100 MW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057"/>
            <a:ext cx="6887272" cy="450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939064" y="2097826"/>
            <a:ext cx="2204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400" b="1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Heat flux ≤ 400 W/cm</a:t>
            </a:r>
            <a:r>
              <a:rPr lang="en-GB" sz="1400" b="1" kern="1200" baseline="300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07" y="2409189"/>
            <a:ext cx="1890848" cy="317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6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/>
          <p:cNvSpPr txBox="1">
            <a:spLocks/>
          </p:cNvSpPr>
          <p:nvPr/>
        </p:nvSpPr>
        <p:spPr bwMode="auto">
          <a:xfrm>
            <a:off x="2213650" y="542013"/>
            <a:ext cx="6659563" cy="704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>
            <a:lvl1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MYRRHA</a:t>
            </a:r>
            <a:r>
              <a:rPr lang="en-US" dirty="0" smtClean="0"/>
              <a:t> - Concept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" y="1502835"/>
            <a:ext cx="8437962" cy="41646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MYRRHA</a:t>
            </a:r>
            <a:r>
              <a:rPr lang="en-US" dirty="0" smtClean="0"/>
              <a:t> - Concept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01444" y="540088"/>
            <a:ext cx="8458269" cy="704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>
            <a:lvl1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chemeClr val="accent2"/>
                </a:solidFill>
              </a:rPr>
              <a:t>MYRRHA for fundamental research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ISOL@MYRRHA - Concept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026691" y="3679946"/>
            <a:ext cx="2348709" cy="11227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9112" y="4952999"/>
            <a:ext cx="253218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/>
              <a:t>thin refractory metal foils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/>
              <a:t>carbide powders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liquid targets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905500" y="4495800"/>
            <a:ext cx="520700" cy="920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5010542" y="5823349"/>
            <a:ext cx="1919969" cy="752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63500" indent="-63500">
              <a:buFont typeface="Arial" pitchFamily="34" charset="0"/>
              <a:buChar char="•"/>
            </a:pPr>
            <a:r>
              <a:rPr lang="en-US" sz="1600" dirty="0" smtClean="0"/>
              <a:t>surface ion source</a:t>
            </a:r>
          </a:p>
          <a:p>
            <a:pPr marL="63500" indent="-63500">
              <a:buFont typeface="Arial" pitchFamily="34" charset="0"/>
              <a:buChar char="•"/>
            </a:pPr>
            <a:r>
              <a:rPr lang="en-US" sz="1600" dirty="0" err="1" smtClean="0"/>
              <a:t>ECR</a:t>
            </a:r>
            <a:r>
              <a:rPr lang="en-US" sz="1600" dirty="0" smtClean="0"/>
              <a:t> ion source</a:t>
            </a:r>
          </a:p>
          <a:p>
            <a:pPr marL="63500" indent="-63500">
              <a:buFont typeface="Arial" pitchFamily="34" charset="0"/>
              <a:buChar char="•"/>
            </a:pPr>
            <a:r>
              <a:rPr lang="en-US" sz="1600" dirty="0" err="1" smtClean="0"/>
              <a:t>RILIS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endCxn id="11" idx="1"/>
          </p:cNvCxnSpPr>
          <p:nvPr/>
        </p:nvCxnSpPr>
        <p:spPr bwMode="auto">
          <a:xfrm>
            <a:off x="4437122" y="4635500"/>
            <a:ext cx="388877" cy="15639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eft Brace 27"/>
          <p:cNvSpPr/>
          <p:nvPr/>
        </p:nvSpPr>
        <p:spPr bwMode="auto">
          <a:xfrm>
            <a:off x="6426200" y="4976625"/>
            <a:ext cx="269754" cy="752290"/>
          </a:xfrm>
          <a:prstGeom prst="leftBrac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4825999" y="5827073"/>
            <a:ext cx="269754" cy="744842"/>
          </a:xfrm>
          <a:prstGeom prst="leftBrac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fastef_10_201006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55" y="2333578"/>
            <a:ext cx="1522713" cy="219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369569" y="2857500"/>
            <a:ext cx="239122" cy="571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6081" y="2969418"/>
            <a:ext cx="184430" cy="2762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0256489">
            <a:off x="6847473" y="3183086"/>
            <a:ext cx="67806" cy="18862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MYRRHA in the European Context</a:t>
            </a:r>
            <a:endParaRPr lang="nl-BE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322228" y="1558131"/>
            <a:ext cx="3465512" cy="3497263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90090" y="1558131"/>
            <a:ext cx="3463925" cy="3497263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11" descr="Myrha_transp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590" y="2667794"/>
            <a:ext cx="1422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436653" y="1429544"/>
            <a:ext cx="1422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1186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Energy</a:t>
            </a:r>
          </a:p>
          <a:p>
            <a:pPr algn="ctr"/>
            <a:r>
              <a:rPr lang="en-GB" b="1">
                <a:solidFill>
                  <a:srgbClr val="01186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Independence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112428" y="1429544"/>
            <a:ext cx="14192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1186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Knowledge</a:t>
            </a:r>
          </a:p>
          <a:p>
            <a:pPr algn="ctr"/>
            <a:r>
              <a:rPr lang="en-GB" b="1">
                <a:solidFill>
                  <a:srgbClr val="01186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Economy</a:t>
            </a:r>
          </a:p>
        </p:txBody>
      </p:sp>
      <p:pic>
        <p:nvPicPr>
          <p:cNvPr id="10" name="Picture 13" descr="ESNII_Cover_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915" y="2182019"/>
            <a:ext cx="16097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5253" y="1656556"/>
            <a:ext cx="1422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ESFRI</a:t>
            </a:r>
            <a:endParaRPr lang="fr-B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fr-BE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European</a:t>
            </a:r>
            <a:r>
              <a:rPr lang="fr-BE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BE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Strategic</a:t>
            </a:r>
            <a:r>
              <a:rPr lang="fr-BE" dirty="0">
                <a:latin typeface="Segoe UI" pitchFamily="34" charset="0"/>
                <a:ea typeface="Segoe UI" pitchFamily="34" charset="0"/>
                <a:cs typeface="Segoe UI" pitchFamily="34" charset="0"/>
              </a:rPr>
              <a:t> Forum for </a:t>
            </a:r>
            <a:r>
              <a:rPr lang="fr-BE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Research</a:t>
            </a:r>
            <a:r>
              <a:rPr lang="fr-BE" dirty="0">
                <a:latin typeface="Segoe UI" pitchFamily="34" charset="0"/>
                <a:ea typeface="Segoe UI" pitchFamily="34" charset="0"/>
                <a:cs typeface="Segoe UI" pitchFamily="34" charset="0"/>
              </a:rPr>
              <a:t> Infrastructure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31128" y="3679031"/>
            <a:ext cx="1127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SET Plan</a:t>
            </a:r>
          </a:p>
          <a:p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European Strategic Energy Plan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742540" y="5396706"/>
            <a:ext cx="1927225" cy="769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600" b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27.11.2010</a:t>
            </a:r>
          </a:p>
          <a:p>
            <a:pPr algn="ctr"/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Confirmed on ESFRI</a:t>
            </a:r>
          </a:p>
          <a:p>
            <a:pPr algn="ctr"/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priority list projects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414428" y="5396706"/>
            <a:ext cx="2232025" cy="769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15.11.2010</a:t>
            </a:r>
          </a:p>
          <a:p>
            <a:pPr algn="ctr"/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 in ESNII</a:t>
            </a:r>
          </a:p>
          <a:p>
            <a:pPr algn="ctr"/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(SNETP goals)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078" y="2151856"/>
            <a:ext cx="1601787" cy="22875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  <p:extLst>
      <p:ext uri="{BB962C8B-B14F-4D97-AF65-F5344CB8AC3E}">
        <p14:creationId xmlns:p14="http://schemas.microsoft.com/office/powerpoint/2010/main" val="423243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chemeClr val="accent2"/>
                </a:solidFill>
                <a:ea typeface="ＭＳ Ｐゴシック" pitchFamily="34" charset="-128"/>
              </a:rPr>
              <a:t>Belgian</a:t>
            </a:r>
            <a:r>
              <a:rPr lang="nl-BE" b="1" dirty="0">
                <a:solidFill>
                  <a:schemeClr val="accent2"/>
                </a:solidFill>
                <a:ea typeface="ＭＳ Ｐゴシック" pitchFamily="34" charset="-128"/>
              </a:rPr>
              <a:t> commitment: </a:t>
            </a:r>
            <a:r>
              <a:rPr lang="nl-BE" b="1" dirty="0" err="1">
                <a:solidFill>
                  <a:schemeClr val="accent2"/>
                </a:solidFill>
                <a:ea typeface="ＭＳ Ｐゴシック" pitchFamily="34" charset="-128"/>
              </a:rPr>
              <a:t>secured</a:t>
            </a:r>
            <a:r>
              <a:rPr lang="nl-BE" dirty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nl-BE" dirty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nl-BE" dirty="0">
                <a:solidFill>
                  <a:schemeClr val="accent2"/>
                </a:solidFill>
                <a:ea typeface="ＭＳ Ｐゴシック" pitchFamily="34" charset="-128"/>
              </a:rPr>
              <a:t>International consortium: </a:t>
            </a:r>
            <a:r>
              <a:rPr lang="nl-BE" dirty="0" err="1">
                <a:solidFill>
                  <a:schemeClr val="accent2"/>
                </a:solidFill>
                <a:ea typeface="ＭＳ Ｐゴシック" pitchFamily="34" charset="-128"/>
              </a:rPr>
              <a:t>under</a:t>
            </a:r>
            <a:r>
              <a:rPr lang="nl-BE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nl-BE" dirty="0" err="1">
                <a:solidFill>
                  <a:schemeClr val="accent2"/>
                </a:solidFill>
                <a:ea typeface="ＭＳ Ｐゴシック" pitchFamily="34" charset="-128"/>
              </a:rPr>
              <a:t>construction</a:t>
            </a:r>
            <a:endParaRPr lang="nl-BE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1421515"/>
            <a:ext cx="730408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5"/>
          <p:cNvSpPr/>
          <p:nvPr/>
        </p:nvSpPr>
        <p:spPr bwMode="auto">
          <a:xfrm>
            <a:off x="1204686" y="4950527"/>
            <a:ext cx="2138363" cy="609600"/>
          </a:xfrm>
          <a:prstGeom prst="leftRightArrow">
            <a:avLst>
              <a:gd name="adj1" fmla="val 72857"/>
              <a:gd name="adj2" fmla="val 50000"/>
            </a:avLst>
          </a:prstGeom>
          <a:solidFill>
            <a:schemeClr val="accent1">
              <a:lumMod val="40000"/>
              <a:lumOff val="60000"/>
              <a:alpha val="44000"/>
            </a:schemeClr>
          </a:solidFill>
          <a:ln w="12700" cap="flat" cmpd="sng" algn="ctr">
            <a:solidFill>
              <a:schemeClr val="tx1">
                <a:lumMod val="75000"/>
                <a:lumOff val="25000"/>
                <a:alpha val="6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Belgium 60 M€</a:t>
            </a:r>
          </a:p>
          <a:p>
            <a:pPr algn="ctr" eaLnBrk="0" hangingPunct="0">
              <a:defRPr/>
            </a:pPr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(12 M€/y x 5 y)</a:t>
            </a:r>
            <a:endParaRPr lang="en-US" b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Left-Right Arrow 6"/>
          <p:cNvSpPr>
            <a:spLocks noChangeArrowheads="1"/>
          </p:cNvSpPr>
          <p:nvPr/>
        </p:nvSpPr>
        <p:spPr bwMode="auto">
          <a:xfrm>
            <a:off x="2503261" y="1304040"/>
            <a:ext cx="5000625" cy="1027112"/>
          </a:xfrm>
          <a:prstGeom prst="leftRightArrow">
            <a:avLst>
              <a:gd name="adj1" fmla="val 72861"/>
              <a:gd name="adj2" fmla="val 50016"/>
            </a:avLst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fr-BE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2nd phase (11 y)</a:t>
            </a:r>
          </a:p>
          <a:p>
            <a:pPr algn="ctr" eaLnBrk="0" hangingPunct="0"/>
            <a:r>
              <a:rPr lang="fr-BE" sz="20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others 576 M€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3355749" y="4642552"/>
            <a:ext cx="4154487" cy="946150"/>
          </a:xfrm>
          <a:prstGeom prst="leftRightArrow">
            <a:avLst>
              <a:gd name="adj1" fmla="val 72857"/>
              <a:gd name="adj2" fmla="val 50000"/>
            </a:avLst>
          </a:prstGeom>
          <a:solidFill>
            <a:schemeClr val="accent1">
              <a:lumMod val="40000"/>
              <a:lumOff val="60000"/>
              <a:alpha val="44000"/>
            </a:schemeClr>
          </a:solidFill>
          <a:ln w="12700" cap="flat" cmpd="sng" algn="ctr">
            <a:solidFill>
              <a:schemeClr val="tx1">
                <a:lumMod val="75000"/>
                <a:lumOff val="25000"/>
                <a:alpha val="6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Belgium 324 M€</a:t>
            </a:r>
          </a:p>
          <a:p>
            <a:pPr algn="ctr" eaLnBrk="0" hangingPunct="0">
              <a:defRPr/>
            </a:pPr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(36 M€/y x 9 y)</a:t>
            </a:r>
            <a:endParaRPr lang="en-US" b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Down Arrow Callout 8"/>
          <p:cNvSpPr/>
          <p:nvPr/>
        </p:nvSpPr>
        <p:spPr bwMode="auto">
          <a:xfrm>
            <a:off x="2514374" y="3742440"/>
            <a:ext cx="1241425" cy="9366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0286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b="1">
                <a:latin typeface="Segoe UI" pitchFamily="34" charset="0"/>
                <a:ea typeface="Segoe UI" pitchFamily="34" charset="0"/>
                <a:cs typeface="Segoe UI" pitchFamily="34" charset="0"/>
              </a:rPr>
              <a:t>Consortium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4549" y="5922077"/>
            <a:ext cx="2087562" cy="179388"/>
          </a:xfrm>
          <a:prstGeom prst="rect">
            <a:avLst/>
          </a:prstGeom>
          <a:solidFill>
            <a:srgbClr val="FF00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nl-BE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3224" y="5639502"/>
            <a:ext cx="3703637" cy="468313"/>
          </a:xfrm>
          <a:prstGeom prst="rect">
            <a:avLst/>
          </a:prstGeom>
          <a:solidFill>
            <a:srgbClr val="FF00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nl-BE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535362">
            <a:off x="1283083" y="2613727"/>
            <a:ext cx="1160895" cy="707886"/>
          </a:xfrm>
          <a:prstGeom prst="rect">
            <a:avLst/>
          </a:prstGeom>
          <a:solidFill>
            <a:srgbClr val="FFCCCC">
              <a:alpha val="73000"/>
            </a:srgbClr>
          </a:solidFill>
          <a:ln>
            <a:gradFill flip="none" rotWithShape="1">
              <a:gsLst>
                <a:gs pos="5000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960 M€ </a:t>
            </a:r>
          </a:p>
          <a:p>
            <a:pPr algn="ctr">
              <a:defRPr/>
            </a:pPr>
            <a:r>
              <a:rPr lang="nl-BE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(2009)</a:t>
            </a:r>
            <a:endParaRPr lang="en-GB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85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MYRRHA Accelerator Challenge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75469"/>
              </p:ext>
            </p:extLst>
          </p:nvPr>
        </p:nvGraphicFramePr>
        <p:xfrm>
          <a:off x="1541813" y="1517429"/>
          <a:ext cx="6096000" cy="219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65654">
                <a:tc gridSpan="2">
                  <a:txBody>
                    <a:bodyPr/>
                    <a:lstStyle/>
                    <a:p>
                      <a:pPr algn="ctr"/>
                      <a:r>
                        <a:rPr lang="nl-BE" sz="1800" baseline="0" dirty="0" err="1" smtClean="0"/>
                        <a:t>fundamental</a:t>
                      </a:r>
                      <a:r>
                        <a:rPr lang="nl-BE" sz="1800" baseline="0" dirty="0" smtClean="0"/>
                        <a:t> parameters (</a:t>
                      </a:r>
                      <a:r>
                        <a:rPr lang="nl-BE" sz="1800" baseline="0" dirty="0" err="1" smtClean="0"/>
                        <a:t>ADS</a:t>
                      </a:r>
                      <a:r>
                        <a:rPr lang="nl-BE" sz="1800" baseline="0" dirty="0" smtClean="0"/>
                        <a:t>)</a:t>
                      </a:r>
                      <a:endParaRPr lang="nl-BE" sz="1800" dirty="0"/>
                    </a:p>
                  </a:txBody>
                  <a:tcPr marT="45680" marB="45680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particle</a:t>
                      </a:r>
                      <a:endParaRPr lang="nl-BE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nl-BE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</a:t>
                      </a:r>
                      <a:r>
                        <a:rPr lang="en-US" sz="1800" baseline="0" dirty="0" smtClean="0"/>
                        <a:t> energy</a:t>
                      </a:r>
                      <a:endParaRPr lang="nl-BE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600 </a:t>
                      </a:r>
                      <a:r>
                        <a:rPr lang="nl-BE" sz="1800" dirty="0" err="1" smtClean="0"/>
                        <a:t>MeV</a:t>
                      </a:r>
                      <a:endParaRPr lang="nl-BE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</a:t>
                      </a:r>
                      <a:r>
                        <a:rPr lang="en-US" sz="1800" baseline="0" dirty="0" smtClean="0"/>
                        <a:t> current</a:t>
                      </a:r>
                      <a:endParaRPr lang="nl-BE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4 mA</a:t>
                      </a:r>
                      <a:endParaRPr lang="nl-BE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mode</a:t>
                      </a:r>
                      <a:endParaRPr lang="nl-BE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nl-BE" sz="1800" dirty="0" err="1" smtClean="0"/>
                        <a:t>CW</a:t>
                      </a:r>
                      <a:endParaRPr lang="nl-BE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nl-BE" sz="1800" dirty="0" err="1" smtClean="0"/>
                        <a:t>MTBF</a:t>
                      </a:r>
                      <a:endParaRPr lang="nl-BE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&gt; 250 h</a:t>
                      </a:r>
                      <a:endParaRPr lang="nl-BE" sz="1800" dirty="0"/>
                    </a:p>
                  </a:txBody>
                  <a:tcPr marT="45680" marB="456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93597"/>
              </p:ext>
            </p:extLst>
          </p:nvPr>
        </p:nvGraphicFramePr>
        <p:xfrm>
          <a:off x="1325913" y="4376517"/>
          <a:ext cx="65532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5347"/>
                <a:gridCol w="3567853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nl-BE" baseline="0" dirty="0" err="1" smtClean="0"/>
                        <a:t>implementation</a:t>
                      </a:r>
                      <a:endParaRPr lang="nl-BE" dirty="0"/>
                    </a:p>
                  </a:txBody>
                  <a:tcPr marL="91447" marR="91447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superconducting linac</a:t>
                      </a:r>
                      <a:endParaRPr lang="nl-BE" dirty="0"/>
                    </a:p>
                  </a:txBody>
                  <a:tcPr marL="91447" marR="91447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frequency</a:t>
                      </a:r>
                      <a:endParaRPr lang="nl-BE" dirty="0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176.1 / 352.2</a:t>
                      </a:r>
                      <a:r>
                        <a:rPr lang="nl-BE" baseline="0" dirty="0" smtClean="0"/>
                        <a:t> / 704.4 MHz</a:t>
                      </a:r>
                      <a:endParaRPr lang="nl-BE" dirty="0"/>
                    </a:p>
                  </a:txBody>
                  <a:tcPr marL="91447" marR="91447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reliability</a:t>
                      </a:r>
                      <a:r>
                        <a:rPr lang="nl-BE" dirty="0" smtClean="0"/>
                        <a:t> = </a:t>
                      </a:r>
                      <a:r>
                        <a:rPr lang="nl-BE" dirty="0" err="1" smtClean="0"/>
                        <a:t>redundancy</a:t>
                      </a:r>
                      <a:endParaRPr lang="nl-BE" dirty="0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injector</a:t>
                      </a:r>
                      <a:endParaRPr lang="nl-BE" dirty="0"/>
                    </a:p>
                  </a:txBody>
                  <a:tcPr marL="91447" marR="91447"/>
                </a:tc>
              </a:tr>
              <a:tr h="3600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nl-BE" baseline="0" dirty="0" smtClean="0"/>
                        <a:t>“</a:t>
                      </a:r>
                      <a:r>
                        <a:rPr lang="nl-BE" dirty="0" err="1" smtClean="0"/>
                        <a:t>fault</a:t>
                      </a:r>
                      <a:r>
                        <a:rPr lang="nl-BE" dirty="0" smtClean="0"/>
                        <a:t> tolerant</a:t>
                      </a:r>
                      <a:r>
                        <a:rPr lang="nl-BE" baseline="0" dirty="0" smtClean="0"/>
                        <a:t>” </a:t>
                      </a:r>
                      <a:r>
                        <a:rPr lang="nl-BE" baseline="0" dirty="0" err="1" smtClean="0"/>
                        <a:t>scheme</a:t>
                      </a:r>
                      <a:endParaRPr lang="nl-BE" dirty="0"/>
                    </a:p>
                  </a:txBody>
                  <a:tcPr marL="91447" marR="91447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98938" y="3828829"/>
            <a:ext cx="604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latin typeface="Verdana" pitchFamily="34" charset="0"/>
              </a:rPr>
              <a:t>failure = beam trip &gt; 3 s</a:t>
            </a:r>
            <a:endParaRPr lang="nl-BE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184128">
            <a:off x="2367313" y="3092229"/>
            <a:ext cx="201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Verdana" pitchFamily="34" charset="0"/>
              </a:rPr>
              <a:t>challenge !</a:t>
            </a:r>
            <a:endParaRPr lang="nl-BE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1225321">
            <a:off x="2237138" y="3036667"/>
            <a:ext cx="2119313" cy="603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BE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16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project </a:t>
            </a:r>
            <a:r>
              <a:rPr lang="nl-BE" dirty="0" err="1" smtClean="0"/>
              <a:t>schedule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Executing</a:t>
            </a:r>
            <a:r>
              <a:rPr lang="nl-BE" dirty="0" smtClean="0"/>
              <a:t> </a:t>
            </a:r>
            <a:r>
              <a:rPr lang="nl-BE" dirty="0" err="1" smtClean="0"/>
              <a:t>presently</a:t>
            </a:r>
            <a:r>
              <a:rPr lang="nl-BE" dirty="0" smtClean="0"/>
              <a:t> the FEED </a:t>
            </a:r>
            <a:r>
              <a:rPr lang="nl-BE" dirty="0" err="1" smtClean="0"/>
              <a:t>Phase</a:t>
            </a:r>
            <a:r>
              <a:rPr lang="nl-BE" dirty="0" smtClean="0"/>
              <a:t>: 2010-2014/15</a:t>
            </a:r>
            <a:endParaRPr lang="nl-BE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hevron 9"/>
          <p:cNvSpPr>
            <a:spLocks noChangeArrowheads="1"/>
          </p:cNvSpPr>
          <p:nvPr/>
        </p:nvSpPr>
        <p:spPr bwMode="auto">
          <a:xfrm>
            <a:off x="185737" y="1465299"/>
            <a:ext cx="1482725" cy="1247775"/>
          </a:xfrm>
          <a:prstGeom prst="chevron">
            <a:avLst>
              <a:gd name="adj" fmla="val 2520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2010-2014</a:t>
            </a:r>
          </a:p>
          <a:p>
            <a:pPr>
              <a:defRPr/>
            </a:pPr>
            <a:r>
              <a:rPr lang="nl-BE" dirty="0">
                <a:latin typeface="Segoe UI" pitchFamily="34" charset="0"/>
                <a:ea typeface="Segoe UI" pitchFamily="34" charset="0"/>
                <a:cs typeface="Segoe UI" pitchFamily="34" charset="0"/>
              </a:rPr>
              <a:t>Front End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Engineering</a:t>
            </a:r>
          </a:p>
          <a:p>
            <a:pPr>
              <a:defRPr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Design </a:t>
            </a:r>
          </a:p>
        </p:txBody>
      </p:sp>
      <p:sp>
        <p:nvSpPr>
          <p:cNvPr id="6" name="Chevron 13"/>
          <p:cNvSpPr>
            <a:spLocks noChangeArrowheads="1"/>
          </p:cNvSpPr>
          <p:nvPr/>
        </p:nvSpPr>
        <p:spPr bwMode="auto">
          <a:xfrm>
            <a:off x="4171950" y="1465299"/>
            <a:ext cx="1270000" cy="1247775"/>
          </a:xfrm>
          <a:prstGeom prst="chevron">
            <a:avLst>
              <a:gd name="adj" fmla="val 25865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Segoe UI" pitchFamily="34" charset="0"/>
                <a:ea typeface="Segoe UI" pitchFamily="34" charset="0"/>
                <a:cs typeface="Segoe UI" pitchFamily="34" charset="0"/>
              </a:rPr>
              <a:t>2019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On site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    assembly</a:t>
            </a:r>
          </a:p>
        </p:txBody>
      </p:sp>
      <p:sp>
        <p:nvSpPr>
          <p:cNvPr id="7" name="Chevron 12"/>
          <p:cNvSpPr>
            <a:spLocks noChangeArrowheads="1"/>
          </p:cNvSpPr>
          <p:nvPr/>
        </p:nvSpPr>
        <p:spPr bwMode="auto">
          <a:xfrm>
            <a:off x="2586037" y="1465299"/>
            <a:ext cx="1909763" cy="1247775"/>
          </a:xfrm>
          <a:prstGeom prst="chevron">
            <a:avLst>
              <a:gd name="adj" fmla="val 2514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2016-2018</a:t>
            </a:r>
          </a:p>
          <a:p>
            <a:pPr>
              <a:defRPr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Construction of</a:t>
            </a:r>
          </a:p>
          <a:p>
            <a:pPr>
              <a:defRPr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components &amp;</a:t>
            </a:r>
          </a:p>
          <a:p>
            <a:pPr>
              <a:defRPr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civil engineering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hevron 11"/>
          <p:cNvSpPr>
            <a:spLocks noChangeArrowheads="1"/>
          </p:cNvSpPr>
          <p:nvPr/>
        </p:nvSpPr>
        <p:spPr bwMode="auto">
          <a:xfrm>
            <a:off x="1352550" y="1465299"/>
            <a:ext cx="1550987" cy="1247775"/>
          </a:xfrm>
          <a:prstGeom prst="chevron">
            <a:avLst>
              <a:gd name="adj" fmla="val 25378"/>
            </a:avLst>
          </a:prstGeom>
          <a:solidFill>
            <a:srgbClr val="C0D2F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  Tendering &amp;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   Procurement</a:t>
            </a:r>
          </a:p>
        </p:txBody>
      </p:sp>
      <p:sp>
        <p:nvSpPr>
          <p:cNvPr id="9" name="Chevron 16"/>
          <p:cNvSpPr>
            <a:spLocks noChangeArrowheads="1"/>
          </p:cNvSpPr>
          <p:nvPr/>
        </p:nvSpPr>
        <p:spPr bwMode="auto">
          <a:xfrm>
            <a:off x="5121275" y="1465299"/>
            <a:ext cx="1673225" cy="1247775"/>
          </a:xfrm>
          <a:prstGeom prst="chevron">
            <a:avLst>
              <a:gd name="adj" fmla="val 25348"/>
            </a:avLst>
          </a:prstGeom>
          <a:solidFill>
            <a:srgbClr val="CC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b="1">
                <a:latin typeface="Segoe UI" pitchFamily="34" charset="0"/>
                <a:ea typeface="Segoe UI" pitchFamily="34" charset="0"/>
                <a:cs typeface="Segoe UI" pitchFamily="34" charset="0"/>
              </a:rPr>
              <a:t>2020-2022</a:t>
            </a:r>
          </a:p>
          <a:p>
            <a:pPr algn="ctr"/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      Commissioning</a:t>
            </a:r>
          </a:p>
          <a:p>
            <a:pPr algn="ctr"/>
            <a:endParaRPr lang="en-US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hevron 13"/>
          <p:cNvSpPr>
            <a:spLocks noChangeArrowheads="1"/>
          </p:cNvSpPr>
          <p:nvPr/>
        </p:nvSpPr>
        <p:spPr bwMode="auto">
          <a:xfrm>
            <a:off x="6477000" y="1465299"/>
            <a:ext cx="1458912" cy="1247775"/>
          </a:xfrm>
          <a:prstGeom prst="chevron">
            <a:avLst>
              <a:gd name="adj" fmla="val 25468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Segoe UI" pitchFamily="34" charset="0"/>
                <a:ea typeface="Segoe UI" pitchFamily="34" charset="0"/>
                <a:cs typeface="Segoe UI" pitchFamily="34" charset="0"/>
              </a:rPr>
              <a:t>2023</a:t>
            </a:r>
          </a:p>
          <a:p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Progressive</a:t>
            </a:r>
          </a:p>
          <a:p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start-up</a:t>
            </a:r>
          </a:p>
        </p:txBody>
      </p:sp>
      <p:sp>
        <p:nvSpPr>
          <p:cNvPr id="11" name="Chevron 13"/>
          <p:cNvSpPr>
            <a:spLocks noChangeArrowheads="1"/>
          </p:cNvSpPr>
          <p:nvPr/>
        </p:nvSpPr>
        <p:spPr bwMode="auto">
          <a:xfrm>
            <a:off x="7605712" y="1465299"/>
            <a:ext cx="1428750" cy="1247775"/>
          </a:xfrm>
          <a:prstGeom prst="chevron">
            <a:avLst>
              <a:gd name="adj" fmla="val 2610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Segoe UI" pitchFamily="34" charset="0"/>
                <a:ea typeface="Segoe UI" pitchFamily="34" charset="0"/>
                <a:cs typeface="Segoe UI" pitchFamily="34" charset="0"/>
              </a:rPr>
              <a:t>2024-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Full</a:t>
            </a:r>
          </a:p>
          <a:p>
            <a:pPr algn="ctr"/>
            <a:r>
              <a:rPr lang="en-GB">
                <a:latin typeface="Segoe UI" pitchFamily="34" charset="0"/>
                <a:ea typeface="Segoe UI" pitchFamily="34" charset="0"/>
                <a:cs typeface="Segoe UI" pitchFamily="34" charset="0"/>
              </a:rPr>
              <a:t>    exploitation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8525" y="4105276"/>
            <a:ext cx="113982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BE" sz="1800" b="1">
                <a:latin typeface="Segoe UI" pitchFamily="34" charset="0"/>
                <a:ea typeface="Segoe UI" pitchFamily="34" charset="0"/>
                <a:cs typeface="Segoe UI" pitchFamily="34" charset="0"/>
              </a:rPr>
              <a:t>FEED</a:t>
            </a:r>
          </a:p>
          <a:p>
            <a:pPr algn="ctr">
              <a:defRPr/>
            </a:pPr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(Front End </a:t>
            </a:r>
          </a:p>
          <a:p>
            <a:pPr algn="ctr">
              <a:defRPr/>
            </a:pPr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Engineering</a:t>
            </a:r>
          </a:p>
          <a:p>
            <a:pPr algn="ctr">
              <a:defRPr/>
            </a:pPr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Design)</a:t>
            </a:r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5321"/>
              </p:ext>
            </p:extLst>
          </p:nvPr>
        </p:nvGraphicFramePr>
        <p:xfrm>
          <a:off x="1373187" y="2855913"/>
          <a:ext cx="1444625" cy="3440113"/>
        </p:xfrm>
        <a:graphic>
          <a:graphicData uri="http://schemas.openxmlformats.org/drawingml/2006/table">
            <a:tbl>
              <a:tblPr/>
              <a:tblGrid>
                <a:gridCol w="14446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Minimise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technological</a:t>
                      </a:r>
                      <a:endParaRPr kumimoji="0" lang="fr-B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risks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licensing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Secure a </a:t>
                      </a: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sound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management and </a:t>
                      </a:r>
                      <a:r>
                        <a:rPr kumimoji="0" lang="fr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investment</a:t>
                      </a: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structure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068638"/>
            <a:ext cx="4089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0250" y="3910013"/>
            <a:ext cx="1069975" cy="9223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 sz="1600" b="1">
                <a:latin typeface="Segoe UI" pitchFamily="34" charset="0"/>
                <a:ea typeface="Segoe UI" pitchFamily="34" charset="0"/>
                <a:cs typeface="Segoe UI" pitchFamily="34" charset="0"/>
              </a:rPr>
              <a:t>PDP</a:t>
            </a:r>
          </a:p>
          <a:p>
            <a:pPr algn="ctr" eaLnBrk="1" hangingPunct="1"/>
            <a:r>
              <a:rPr lang="fr-BE" sz="120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preliminary</a:t>
            </a:r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eaLnBrk="1" hangingPunct="1"/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dismantling</a:t>
            </a:r>
          </a:p>
          <a:p>
            <a:pPr algn="ctr" eaLnBrk="1" hangingPunct="1"/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plan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0075" y="3924300"/>
            <a:ext cx="995362" cy="8937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 sz="1600" b="1">
                <a:latin typeface="Segoe UI" pitchFamily="34" charset="0"/>
                <a:ea typeface="Segoe UI" pitchFamily="34" charset="0"/>
                <a:cs typeface="Segoe UI" pitchFamily="34" charset="0"/>
              </a:rPr>
              <a:t>PSAR</a:t>
            </a:r>
          </a:p>
          <a:p>
            <a:pPr algn="ctr" eaLnBrk="1" hangingPunct="1"/>
            <a:r>
              <a:rPr lang="fr-BE" sz="120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preliminary</a:t>
            </a:r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eaLnBrk="1" hangingPunct="1"/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safety </a:t>
            </a:r>
          </a:p>
          <a:p>
            <a:pPr algn="ctr" eaLnBrk="1" hangingPunct="1"/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assesment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62588" y="3924300"/>
            <a:ext cx="1154112" cy="8937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 sz="1600" b="1">
                <a:latin typeface="Segoe UI" pitchFamily="34" charset="0"/>
                <a:ea typeface="Segoe UI" pitchFamily="34" charset="0"/>
                <a:cs typeface="Segoe UI" pitchFamily="34" charset="0"/>
              </a:rPr>
              <a:t>EIAR</a:t>
            </a:r>
          </a:p>
          <a:p>
            <a:pPr algn="ctr" eaLnBrk="1" hangingPunct="1"/>
            <a:r>
              <a:rPr lang="fr-BE" sz="120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environmental impact</a:t>
            </a:r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eaLnBrk="1" hangingPunct="1"/>
            <a:r>
              <a:rPr lang="fr-BE" sz="1200">
                <a:latin typeface="Segoe UI" pitchFamily="34" charset="0"/>
                <a:ea typeface="Segoe UI" pitchFamily="34" charset="0"/>
                <a:cs typeface="Segoe UI" pitchFamily="34" charset="0"/>
              </a:rPr>
              <a:t>assesment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62275" y="5233988"/>
            <a:ext cx="1265238" cy="738188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Central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Project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Team</a:t>
            </a:r>
            <a:endParaRPr lang="fr-BE" sz="11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07050" y="5233988"/>
            <a:ext cx="1198563" cy="738188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Owner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Engineering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Team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40225" y="5232401"/>
            <a:ext cx="1141413" cy="739775"/>
          </a:xfrm>
          <a:prstGeom prst="rect">
            <a:avLst/>
          </a:prstGeom>
          <a:solidFill>
            <a:srgbClr val="DAE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Owner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Consortium</a:t>
            </a:r>
          </a:p>
          <a:p>
            <a:pPr algn="ctr" eaLnBrk="1" hangingPunct="1"/>
            <a:r>
              <a:rPr lang="fr-BE">
                <a:latin typeface="Segoe UI" pitchFamily="34" charset="0"/>
                <a:ea typeface="Segoe UI" pitchFamily="34" charset="0"/>
                <a:cs typeface="Segoe UI" pitchFamily="34" charset="0"/>
              </a:rPr>
              <a:t>Group</a:t>
            </a:r>
          </a:p>
        </p:txBody>
      </p:sp>
      <p:sp>
        <p:nvSpPr>
          <p:cNvPr id="21" name="Right Brace 23"/>
          <p:cNvSpPr>
            <a:spLocks/>
          </p:cNvSpPr>
          <p:nvPr/>
        </p:nvSpPr>
        <p:spPr bwMode="auto">
          <a:xfrm>
            <a:off x="6886575" y="2895601"/>
            <a:ext cx="246063" cy="3440112"/>
          </a:xfrm>
          <a:prstGeom prst="rightBrace">
            <a:avLst>
              <a:gd name="adj1" fmla="val 83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nl-BE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7154362" y="5121276"/>
            <a:ext cx="1362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2010-2014/15</a:t>
            </a:r>
            <a:endParaRPr lang="en-GB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8477250" y="6286500"/>
            <a:ext cx="66675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nl-BE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25438" y="409575"/>
            <a:ext cx="7974012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/>
          <a:lstStyle/>
          <a:p>
            <a:pPr marL="368300" indent="-368300" algn="just" defTabSz="1214438">
              <a:spcBef>
                <a:spcPct val="30000"/>
              </a:spcBef>
              <a:buClr>
                <a:srgbClr val="000099"/>
              </a:buClr>
              <a:buFont typeface="Wingdings" pitchFamily="2" charset="2"/>
              <a:buChar char="Ø"/>
              <a:tabLst>
                <a:tab pos="1239838" algn="l"/>
                <a:tab pos="3338513" algn="l"/>
                <a:tab pos="5053013" algn="l"/>
                <a:tab pos="6767513" algn="l"/>
              </a:tabLst>
            </a:pPr>
            <a:endParaRPr lang="en-GB" sz="1500" b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718175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495675"/>
            <a:ext cx="660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076450"/>
            <a:ext cx="11493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498600"/>
            <a:ext cx="393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617663"/>
            <a:ext cx="625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6145213"/>
            <a:ext cx="201612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941638"/>
            <a:ext cx="1158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074988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675063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3592513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1635125"/>
            <a:ext cx="5095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183063"/>
            <a:ext cx="17573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2" descr="477301611@02092010-0E7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87700"/>
            <a:ext cx="6651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776663"/>
            <a:ext cx="4476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784600"/>
            <a:ext cx="1247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1606550"/>
            <a:ext cx="747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437063"/>
            <a:ext cx="13414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811713"/>
            <a:ext cx="10541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16" descr="http://www.renabi.fr/logo_cea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800350"/>
            <a:ext cx="4508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8" descr="Centro de Investigaciones Energéticas, Medioambientales y Tecnológicas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946650"/>
            <a:ext cx="15954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0" descr="Paul Scherrer Institu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952875"/>
            <a:ext cx="94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735638"/>
            <a:ext cx="7683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421188"/>
            <a:ext cx="635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193925"/>
            <a:ext cx="479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505325"/>
            <a:ext cx="5095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1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273425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5621338"/>
            <a:ext cx="337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202238"/>
            <a:ext cx="673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592763"/>
            <a:ext cx="10017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9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63353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530725"/>
            <a:ext cx="5778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11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478338"/>
            <a:ext cx="550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1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5229225"/>
            <a:ext cx="10112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1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5389563"/>
            <a:ext cx="1181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22" descr="http://www.sckcen.be/var/plain_site/storage/images/media/images/logo_enen/16582-1-dut-NL/logo_enen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690813"/>
            <a:ext cx="9334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16" descr="http://www.eps.org/directory/bib_images/am_logos/GSI_Logo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2289175"/>
            <a:ext cx="725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103813"/>
            <a:ext cx="460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24" descr="http://www.rz.uni-karlsruhe.de/~ae70/800px-KIT_LOGO_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232025"/>
            <a:ext cx="7159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8" name="Title 1"/>
          <p:cNvSpPr>
            <a:spLocks/>
          </p:cNvSpPr>
          <p:nvPr/>
        </p:nvSpPr>
        <p:spPr bwMode="auto">
          <a:xfrm>
            <a:off x="163772" y="534988"/>
            <a:ext cx="869447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152" tIns="37152" rIns="37152" bIns="37152" anchor="b"/>
          <a:lstStyle/>
          <a:p>
            <a:pPr algn="r" defTabSz="685800" eaLnBrk="0" hangingPunct="0">
              <a:lnSpc>
                <a:spcPct val="80000"/>
              </a:lnSpc>
              <a:tabLst>
                <a:tab pos="6173788" algn="l"/>
              </a:tabLst>
            </a:pPr>
            <a:r>
              <a:rPr lang="fr-BE" sz="3200" dirty="0" smtClean="0">
                <a:solidFill>
                  <a:schemeClr val="accent2"/>
                </a:solidFill>
              </a:rPr>
              <a:t>MYRRHA R&amp;D open for international </a:t>
            </a:r>
            <a:r>
              <a:rPr lang="fr-BE" sz="3200" dirty="0" err="1" smtClean="0">
                <a:solidFill>
                  <a:schemeClr val="accent2"/>
                </a:solidFill>
              </a:rPr>
              <a:t>collab</a:t>
            </a:r>
            <a:r>
              <a:rPr lang="fr-BE" sz="3200" dirty="0" smtClean="0">
                <a:solidFill>
                  <a:schemeClr val="accent2"/>
                </a:solidFill>
              </a:rPr>
              <a:t>.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29739" name="Picture 52" descr="logo-cnrs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813050"/>
            <a:ext cx="1028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그림 3" descr="서울대로고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93838"/>
            <a:ext cx="854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1" name="Picture 54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24113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2" name="Picture 55" descr="logo_DoE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949575"/>
            <a:ext cx="12906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3" name="Picture 56" descr="logotop_sene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5356225"/>
            <a:ext cx="1466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4" name="Picture 57" descr="logo_adex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881688"/>
            <a:ext cx="16764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5" name="Picture 58" descr="Logo_AREVA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584450"/>
            <a:ext cx="8683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6" name="Picture 60" descr="Logo_UCL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173288"/>
            <a:ext cx="3937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61" descr="logo ANSALDO NUCLEARE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419225"/>
            <a:ext cx="1476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8" name="Picture 54" descr="中国科学院07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140200"/>
            <a:ext cx="120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9" name="Picture 56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32413"/>
            <a:ext cx="20478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0" name="Picture 5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46750"/>
            <a:ext cx="9858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1" name="Picture 55" descr="logo-kuleuven.gif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57438"/>
            <a:ext cx="776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/>
          <p:cNvSpPr/>
          <p:nvPr/>
        </p:nvSpPr>
        <p:spPr bwMode="auto">
          <a:xfrm>
            <a:off x="4271749" y="1446663"/>
            <a:ext cx="2142698" cy="4940489"/>
          </a:xfrm>
          <a:prstGeom prst="roundRect">
            <a:avLst/>
          </a:prstGeom>
          <a:solidFill>
            <a:srgbClr val="FFFF00">
              <a:alpha val="5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1978925" y="1448935"/>
            <a:ext cx="2131318" cy="4940489"/>
          </a:xfrm>
          <a:prstGeom prst="roundRect">
            <a:avLst/>
          </a:prstGeom>
          <a:solidFill>
            <a:srgbClr val="FFFF00">
              <a:alpha val="5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 bwMode="auto">
          <a:xfrm>
            <a:off x="163772" y="1460310"/>
            <a:ext cx="1719619" cy="5315801"/>
          </a:xfrm>
          <a:prstGeom prst="roundRect">
            <a:avLst/>
          </a:prstGeom>
          <a:solidFill>
            <a:srgbClr val="FFFF00">
              <a:alpha val="5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 bwMode="auto">
          <a:xfrm>
            <a:off x="6635126" y="1448935"/>
            <a:ext cx="2238233" cy="4940489"/>
          </a:xfrm>
          <a:prstGeom prst="roundRect">
            <a:avLst/>
          </a:prstGeom>
          <a:solidFill>
            <a:srgbClr val="FFFF00">
              <a:alpha val="5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60" y="1645602"/>
            <a:ext cx="456504" cy="3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6303963" y="1851025"/>
            <a:ext cx="2324100" cy="4484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smtClean="0">
                <a:solidFill>
                  <a:schemeClr val="accent2"/>
                </a:solidFill>
              </a:rPr>
              <a:t>MYRRHA Project open for International Participation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389688" y="1968500"/>
            <a:ext cx="2152650" cy="176371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sz="2000" b="1"/>
              <a:t>BE</a:t>
            </a:r>
            <a:endParaRPr lang="en-US" sz="2000" b="1"/>
          </a:p>
        </p:txBody>
      </p:sp>
      <p:sp>
        <p:nvSpPr>
          <p:cNvPr id="6" name="Rectangle 5"/>
          <p:cNvSpPr/>
          <p:nvPr/>
        </p:nvSpPr>
        <p:spPr bwMode="auto">
          <a:xfrm>
            <a:off x="6380163" y="3797300"/>
            <a:ext cx="2162175" cy="1096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sz="2000" b="1">
                <a:ea typeface="ＭＳ Ｐゴシック" pitchFamily="-109" charset="-128"/>
              </a:rPr>
              <a:t>EU countries</a:t>
            </a:r>
            <a:endParaRPr lang="en-US" sz="2000" b="1">
              <a:ea typeface="ＭＳ Ｐゴシック" pitchFamily="-109" charset="-128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381750" y="4959350"/>
            <a:ext cx="2160588" cy="5508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sz="2000" b="1"/>
              <a:t>Asian country</a:t>
            </a:r>
            <a:endParaRPr lang="en-US" sz="2000" b="1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84925" y="5572125"/>
            <a:ext cx="2159000" cy="3048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b="1"/>
              <a:t>EU</a:t>
            </a:r>
            <a:endParaRPr lang="en-US" b="1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375400" y="5940425"/>
            <a:ext cx="2159000" cy="30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b="1"/>
              <a:t>ROW</a:t>
            </a:r>
            <a:endParaRPr lang="en-US" b="1"/>
          </a:p>
        </p:txBody>
      </p:sp>
      <p:sp>
        <p:nvSpPr>
          <p:cNvPr id="29705" name="Rounded Rectangle 10"/>
          <p:cNvSpPr>
            <a:spLocks noChangeArrowheads="1"/>
          </p:cNvSpPr>
          <p:nvPr/>
        </p:nvSpPr>
        <p:spPr bwMode="auto">
          <a:xfrm>
            <a:off x="3506788" y="1914525"/>
            <a:ext cx="1441450" cy="17748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b="1"/>
              <a:t>SCK</a:t>
            </a:r>
            <a:r>
              <a:rPr lang="fr-BE" b="1">
                <a:cs typeface="Arial" charset="0"/>
              </a:rPr>
              <a:t>•</a:t>
            </a:r>
            <a:r>
              <a:rPr lang="fr-BE" b="1"/>
              <a:t>CEN</a:t>
            </a:r>
          </a:p>
          <a:p>
            <a:pPr algn="ctr" eaLnBrk="0" hangingPunct="0"/>
            <a:endParaRPr lang="fr-BE"/>
          </a:p>
          <a:p>
            <a:pPr algn="ctr" eaLnBrk="0" hangingPunct="0"/>
            <a:r>
              <a:rPr lang="fr-BE" sz="1000"/>
              <a:t>(on behalf of Belgian</a:t>
            </a:r>
          </a:p>
          <a:p>
            <a:pPr algn="ctr" eaLnBrk="0" hangingPunct="0"/>
            <a:r>
              <a:rPr lang="fr-BE" sz="1000"/>
              <a:t>Federal</a:t>
            </a:r>
          </a:p>
          <a:p>
            <a:pPr algn="ctr" eaLnBrk="0" hangingPunct="0"/>
            <a:r>
              <a:rPr lang="fr-BE" sz="1000"/>
              <a:t>Government)</a:t>
            </a:r>
            <a:endParaRPr lang="en-US" sz="1000"/>
          </a:p>
        </p:txBody>
      </p:sp>
      <p:sp>
        <p:nvSpPr>
          <p:cNvPr id="29706" name="Rounded Rectangle 11"/>
          <p:cNvSpPr>
            <a:spLocks noChangeArrowheads="1"/>
          </p:cNvSpPr>
          <p:nvPr/>
        </p:nvSpPr>
        <p:spPr bwMode="auto">
          <a:xfrm>
            <a:off x="3508375" y="3787775"/>
            <a:ext cx="1441450" cy="10858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b="1"/>
              <a:t>EU country</a:t>
            </a:r>
          </a:p>
          <a:p>
            <a:pPr algn="ctr" eaLnBrk="0" hangingPunct="0"/>
            <a:r>
              <a:rPr lang="fr-BE" sz="1200"/>
              <a:t>Public foundation</a:t>
            </a:r>
          </a:p>
        </p:txBody>
      </p:sp>
      <p:sp>
        <p:nvSpPr>
          <p:cNvPr id="29707" name="Rounded Rectangle 12"/>
          <p:cNvSpPr>
            <a:spLocks noChangeArrowheads="1"/>
          </p:cNvSpPr>
          <p:nvPr/>
        </p:nvSpPr>
        <p:spPr bwMode="auto">
          <a:xfrm>
            <a:off x="3509963" y="4973638"/>
            <a:ext cx="1441450" cy="5445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b="1"/>
              <a:t>Asian country</a:t>
            </a:r>
          </a:p>
        </p:txBody>
      </p:sp>
      <p:sp>
        <p:nvSpPr>
          <p:cNvPr id="29708" name="Rounded Rectangle 13"/>
          <p:cNvSpPr>
            <a:spLocks noChangeArrowheads="1"/>
          </p:cNvSpPr>
          <p:nvPr/>
        </p:nvSpPr>
        <p:spPr bwMode="auto">
          <a:xfrm>
            <a:off x="3513138" y="5578475"/>
            <a:ext cx="1441450" cy="3063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BE" sz="1200" b="1"/>
              <a:t>EU</a:t>
            </a:r>
            <a:r>
              <a:rPr lang="fr-BE" sz="1200"/>
              <a:t> participation</a:t>
            </a:r>
            <a:endParaRPr lang="en-US" sz="1200"/>
          </a:p>
        </p:txBody>
      </p:sp>
      <p:sp>
        <p:nvSpPr>
          <p:cNvPr id="29709" name="Rounded Rectangle 14"/>
          <p:cNvSpPr>
            <a:spLocks noChangeArrowheads="1"/>
          </p:cNvSpPr>
          <p:nvPr/>
        </p:nvSpPr>
        <p:spPr bwMode="auto">
          <a:xfrm>
            <a:off x="3503613" y="5945188"/>
            <a:ext cx="1441450" cy="3063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fr-BE" sz="1100" b="1"/>
              <a:t>ROW</a:t>
            </a:r>
            <a:r>
              <a:rPr lang="fr-BE" sz="1100"/>
              <a:t> participation</a:t>
            </a:r>
            <a:endParaRPr lang="en-US" sz="1100"/>
          </a:p>
        </p:txBody>
      </p:sp>
      <p:sp>
        <p:nvSpPr>
          <p:cNvPr id="17" name="Right Arrow Callout 16"/>
          <p:cNvSpPr/>
          <p:nvPr/>
        </p:nvSpPr>
        <p:spPr bwMode="auto">
          <a:xfrm>
            <a:off x="527050" y="2044700"/>
            <a:ext cx="2862263" cy="70961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Belgian Federal Ministry</a:t>
            </a:r>
          </a:p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of Energy</a:t>
            </a:r>
          </a:p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(</a:t>
            </a:r>
            <a:r>
              <a:rPr lang="fr-BE" b="1">
                <a:ea typeface="ＭＳ Ｐゴシック" pitchFamily="-109" charset="-128"/>
              </a:rPr>
              <a:t>50%</a:t>
            </a:r>
            <a:r>
              <a:rPr lang="fr-BE">
                <a:ea typeface="ＭＳ Ｐゴシック" pitchFamily="-109" charset="-128"/>
              </a:rPr>
              <a:t>)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18" name="Right Arrow Callout 17"/>
          <p:cNvSpPr/>
          <p:nvPr/>
        </p:nvSpPr>
        <p:spPr bwMode="auto">
          <a:xfrm>
            <a:off x="517525" y="2820988"/>
            <a:ext cx="2862263" cy="7096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Belgian Federal Ministry</a:t>
            </a:r>
            <a:endParaRPr lang="en-US">
              <a:ea typeface="ＭＳ Ｐゴシック" pitchFamily="-109" charset="-128"/>
            </a:endParaRPr>
          </a:p>
          <a:p>
            <a:pPr algn="ctr" eaLnBrk="0" hangingPunct="0">
              <a:defRPr/>
            </a:pPr>
            <a:r>
              <a:rPr lang="en-US">
                <a:ea typeface="ＭＳ Ｐゴシック" pitchFamily="-109" charset="-128"/>
              </a:rPr>
              <a:t>of Science Policy (</a:t>
            </a:r>
            <a:r>
              <a:rPr lang="en-US" b="1">
                <a:ea typeface="ＭＳ Ｐゴシック" pitchFamily="-109" charset="-128"/>
              </a:rPr>
              <a:t>50%</a:t>
            </a:r>
            <a:r>
              <a:rPr lang="en-US">
                <a:ea typeface="ＭＳ Ｐゴシック" pitchFamily="-109" charset="-128"/>
              </a:rPr>
              <a:t>)</a:t>
            </a:r>
            <a:endParaRPr lang="fr-BE">
              <a:ea typeface="ＭＳ Ｐゴシック" pitchFamily="-109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033963" y="2420938"/>
            <a:ext cx="1087437" cy="666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b="1">
                <a:ea typeface="ＭＳ Ｐゴシック" pitchFamily="-109" charset="-128"/>
                <a:cs typeface="Arial" charset="0"/>
              </a:rPr>
              <a:t>40</a:t>
            </a:r>
            <a:r>
              <a:rPr lang="fr-BE" b="1">
                <a:ea typeface="ＭＳ Ｐゴシック" pitchFamily="-109" charset="-128"/>
              </a:rPr>
              <a:t> %</a:t>
            </a:r>
            <a:endParaRPr lang="en-US" b="1">
              <a:ea typeface="ＭＳ Ｐゴシック" pitchFamily="-109" charset="-128"/>
            </a:endParaRPr>
          </a:p>
        </p:txBody>
      </p:sp>
      <p:sp>
        <p:nvSpPr>
          <p:cNvPr id="21" name="Right Arrow Callout 20"/>
          <p:cNvSpPr/>
          <p:nvPr/>
        </p:nvSpPr>
        <p:spPr bwMode="auto">
          <a:xfrm>
            <a:off x="520700" y="3800475"/>
            <a:ext cx="2860675" cy="10080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Major European partners</a:t>
            </a:r>
            <a:endParaRPr lang="fr-BE" sz="1100">
              <a:ea typeface="ＭＳ Ｐゴシック" pitchFamily="-109" charset="-128"/>
            </a:endParaRPr>
          </a:p>
          <a:p>
            <a:pPr algn="ctr" eaLnBrk="0" hangingPunct="0">
              <a:defRPr/>
            </a:pPr>
            <a:endParaRPr lang="fr-BE" sz="1200">
              <a:ea typeface="ＭＳ Ｐゴシック" pitchFamily="-109" charset="-128"/>
            </a:endParaRPr>
          </a:p>
        </p:txBody>
      </p:sp>
      <p:sp>
        <p:nvSpPr>
          <p:cNvPr id="22" name="Right Arrow Callout 21"/>
          <p:cNvSpPr/>
          <p:nvPr/>
        </p:nvSpPr>
        <p:spPr bwMode="auto">
          <a:xfrm>
            <a:off x="522288" y="4964113"/>
            <a:ext cx="2860675" cy="5540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>
                <a:ea typeface="ＭＳ Ｐゴシック" pitchFamily="-109" charset="-128"/>
              </a:rPr>
              <a:t>A major Asian partner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5046663" y="4046538"/>
            <a:ext cx="1095375" cy="666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24" name="Right Arrow Callout 23"/>
          <p:cNvSpPr/>
          <p:nvPr/>
        </p:nvSpPr>
        <p:spPr bwMode="auto">
          <a:xfrm>
            <a:off x="512763" y="5580063"/>
            <a:ext cx="2862262" cy="3159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sz="1100">
                <a:ea typeface="ＭＳ Ｐゴシック" pitchFamily="-109" charset="-128"/>
              </a:rPr>
              <a:t>EU FP7 (RTD) / SET-Plan (Energy)</a:t>
            </a:r>
            <a:endParaRPr lang="fr-BE" sz="1000">
              <a:ea typeface="ＭＳ Ｐゴシック" pitchFamily="-109" charset="-128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5059363" y="4919663"/>
            <a:ext cx="1141412" cy="5889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072063" y="5529263"/>
            <a:ext cx="1095375" cy="3984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200" b="1">
              <a:ea typeface="ＭＳ Ｐゴシック" pitchFamily="-109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073650" y="5907088"/>
            <a:ext cx="1095375" cy="3984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200" b="1">
              <a:ea typeface="ＭＳ Ｐゴシック" pitchFamily="-109" charset="-128"/>
            </a:endParaRPr>
          </a:p>
        </p:txBody>
      </p:sp>
      <p:sp>
        <p:nvSpPr>
          <p:cNvPr id="28" name="Right Arrow Callout 27"/>
          <p:cNvSpPr/>
          <p:nvPr/>
        </p:nvSpPr>
        <p:spPr bwMode="auto">
          <a:xfrm>
            <a:off x="525463" y="5946775"/>
            <a:ext cx="2860675" cy="31591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BE" sz="1100" dirty="0" err="1">
                <a:ea typeface="ＭＳ Ｐゴシック" pitchFamily="-109" charset="-128"/>
              </a:rPr>
              <a:t>ROW</a:t>
            </a:r>
            <a:endParaRPr lang="fr-BE" sz="1000" dirty="0">
              <a:ea typeface="ＭＳ Ｐゴシック" pitchFamily="-109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0500" y="6394450"/>
            <a:ext cx="1871663" cy="431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100" i="1">
                <a:ea typeface="ＭＳ Ｐゴシック" pitchFamily="-109" charset="-128"/>
              </a:rPr>
              <a:t>(*) European Research Infrastructure Consortium</a:t>
            </a:r>
            <a:endParaRPr lang="en-US" sz="1100" i="1">
              <a:ea typeface="ＭＳ Ｐゴシック" pitchFamily="-109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4438" y="1427163"/>
            <a:ext cx="121443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800" b="1" i="1">
                <a:ea typeface="ＭＳ Ｐゴシック" pitchFamily="-109" charset="-128"/>
              </a:rPr>
              <a:t>«ERIC» </a:t>
            </a:r>
            <a:r>
              <a:rPr lang="fr-BE" baseline="30000">
                <a:ea typeface="ＭＳ Ｐゴシック" pitchFamily="-109" charset="-128"/>
              </a:rPr>
              <a:t>(*)</a:t>
            </a:r>
            <a:endParaRPr lang="en-US" sz="1800" baseline="30000">
              <a:ea typeface="ＭＳ Ｐゴシック" pitchFamily="-109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3163" y="1436688"/>
            <a:ext cx="1212850" cy="93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100" i="1">
                <a:ea typeface="ＭＳ Ｐゴシック" pitchFamily="-109" charset="-128"/>
              </a:rPr>
              <a:t>Contribution to investment capital </a:t>
            </a:r>
          </a:p>
          <a:p>
            <a:pPr algn="ctr">
              <a:defRPr/>
            </a:pPr>
            <a:r>
              <a:rPr lang="fr-BE" sz="1100" i="1">
                <a:ea typeface="ＭＳ Ｐゴシック" pitchFamily="-109" charset="-128"/>
              </a:rPr>
              <a:t>(960 M€’09)</a:t>
            </a:r>
          </a:p>
          <a:p>
            <a:pPr algn="ctr">
              <a:defRPr/>
            </a:pPr>
            <a:endParaRPr lang="en-US" sz="1100" i="1">
              <a:ea typeface="ＭＳ Ｐゴシック" pitchFamily="-109" charset="-128"/>
            </a:endParaRPr>
          </a:p>
        </p:txBody>
      </p:sp>
      <p:sp>
        <p:nvSpPr>
          <p:cNvPr id="29724" name="TextBox 32"/>
          <p:cNvSpPr txBox="1">
            <a:spLocks noChangeArrowheads="1"/>
          </p:cNvSpPr>
          <p:nvPr/>
        </p:nvSpPr>
        <p:spPr bwMode="auto">
          <a:xfrm>
            <a:off x="3259138" y="1428750"/>
            <a:ext cx="1647825" cy="430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100" i="1"/>
              <a:t>Participation vehicle</a:t>
            </a:r>
          </a:p>
          <a:p>
            <a:pPr algn="ctr"/>
            <a:r>
              <a:rPr lang="fr-BE" sz="1100" i="1"/>
              <a:t>(Consortium members)</a:t>
            </a:r>
            <a:endParaRPr lang="en-US" sz="1100" i="1"/>
          </a:p>
        </p:txBody>
      </p:sp>
      <p:sp>
        <p:nvSpPr>
          <p:cNvPr id="34" name="TextBox 33"/>
          <p:cNvSpPr txBox="1"/>
          <p:nvPr/>
        </p:nvSpPr>
        <p:spPr>
          <a:xfrm>
            <a:off x="1092200" y="1473200"/>
            <a:ext cx="1317625" cy="43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100" i="1">
                <a:ea typeface="ＭＳ Ｐゴシック" pitchFamily="-109" charset="-128"/>
              </a:rPr>
              <a:t>Primary «investors»</a:t>
            </a:r>
            <a:endParaRPr lang="en-US" sz="1100" i="1">
              <a:ea typeface="ＭＳ Ｐゴシック" pitchFamily="-109" charset="-128"/>
            </a:endParaRPr>
          </a:p>
        </p:txBody>
      </p:sp>
      <p:sp>
        <p:nvSpPr>
          <p:cNvPr id="29726" name="TextBox 34"/>
          <p:cNvSpPr txBox="1">
            <a:spLocks noChangeArrowheads="1"/>
          </p:cNvSpPr>
          <p:nvPr/>
        </p:nvSpPr>
        <p:spPr bwMode="auto">
          <a:xfrm>
            <a:off x="7781925" y="1674813"/>
            <a:ext cx="1049338" cy="554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BE" sz="1000"/>
              <a:t>IPR </a:t>
            </a:r>
          </a:p>
          <a:p>
            <a:pPr algn="ctr"/>
            <a:r>
              <a:rPr lang="fr-BE" sz="1000"/>
              <a:t>management rules tbd</a:t>
            </a:r>
            <a:endParaRPr lang="en-US" sz="1000" baseline="30000"/>
          </a:p>
        </p:txBody>
      </p:sp>
      <p:sp>
        <p:nvSpPr>
          <p:cNvPr id="36" name="TextBox 35"/>
          <p:cNvSpPr txBox="1"/>
          <p:nvPr/>
        </p:nvSpPr>
        <p:spPr>
          <a:xfrm>
            <a:off x="101110" y="958062"/>
            <a:ext cx="2674938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800" b="1" i="1">
                <a:solidFill>
                  <a:schemeClr val="bg1"/>
                </a:solidFill>
                <a:ea typeface="ＭＳ Ｐゴシック" pitchFamily="-109" charset="-128"/>
              </a:rPr>
              <a:t>INVESTMENT PHASE</a:t>
            </a:r>
            <a:endParaRPr lang="en-US" sz="1800" baseline="3000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3087688"/>
            <a:ext cx="5984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3663" y="5575300"/>
            <a:ext cx="447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495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285905"/>
            <a:ext cx="8338159" cy="5008669"/>
          </a:xfrm>
        </p:spPr>
        <p:txBody>
          <a:bodyPr/>
          <a:lstStyle/>
          <a:p>
            <a:r>
              <a:rPr lang="en-GB" b="1" smtClean="0"/>
              <a:t>MYRRHA As a Multipurpose Fast Spetrum irradiation facility selected by ESFRI, is responding to:</a:t>
            </a:r>
          </a:p>
          <a:p>
            <a:pPr lvl="1"/>
            <a:r>
              <a:rPr lang="en-GB" smtClean="0"/>
              <a:t>The issue of addressing the nuclear waste legacy of present reactor technology through advance options (</a:t>
            </a:r>
            <a:r>
              <a:rPr lang="en-GB" b="1" smtClean="0"/>
              <a:t>ADS, P&amp;T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The SNETP need for a </a:t>
            </a:r>
            <a:r>
              <a:rPr lang="en-GB" b="1" smtClean="0"/>
              <a:t>multipurpose research infrastructure </a:t>
            </a:r>
            <a:r>
              <a:rPr lang="en-GB" smtClean="0"/>
              <a:t>expressed in its Strategic Research Agenda whatever the considered technology for Gen.IV systems</a:t>
            </a:r>
          </a:p>
          <a:p>
            <a:pPr lvl="1"/>
            <a:r>
              <a:rPr lang="en-GB" smtClean="0"/>
              <a:t>The Objective of Belgium and SCK•CEN to </a:t>
            </a:r>
            <a:r>
              <a:rPr lang="en-GB" b="1" smtClean="0"/>
              <a:t>maintain a high level expertise in the country</a:t>
            </a:r>
            <a:r>
              <a:rPr lang="en-GB" smtClean="0"/>
              <a:t> in the nuclear safety, nuclear technology and nuclear competencies independently of the future of NE</a:t>
            </a:r>
          </a:p>
          <a:p>
            <a:pPr lvl="1"/>
            <a:r>
              <a:rPr lang="en-GB" smtClean="0"/>
              <a:t>The objective of the European Commission to make available a series of </a:t>
            </a:r>
            <a:r>
              <a:rPr lang="en-GB" b="1" smtClean="0"/>
              <a:t>relevant irradiations facilities for the fusion materia</a:t>
            </a:r>
            <a:r>
              <a:rPr lang="en-GB" smtClean="0"/>
              <a:t>l research community towards the DEMO construction</a:t>
            </a:r>
          </a:p>
          <a:p>
            <a:pPr lvl="1"/>
            <a:r>
              <a:rPr lang="en-GB" b="1" smtClean="0"/>
              <a:t>Secure society needs </a:t>
            </a:r>
            <a:r>
              <a:rPr lang="en-GB" smtClean="0"/>
              <a:t>for RI for medical applications and Dopped-Si for renewable Energy</a:t>
            </a:r>
          </a:p>
          <a:p>
            <a:pPr lvl="1"/>
            <a:endParaRPr lang="en-GB" smtClean="0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618FFD"/>
                </a:solidFill>
              </a:rPr>
              <a:t>MYRRHA: EXPERIMENTAL ACCELERATOR DRIVEN </a:t>
            </a:r>
            <a:r>
              <a:rPr lang="en-US" dirty="0" smtClean="0">
                <a:solidFill>
                  <a:srgbClr val="618FFD"/>
                </a:solidFill>
              </a:rPr>
              <a:t>SYSTEM   </a:t>
            </a:r>
            <a:r>
              <a:rPr lang="en-US" dirty="0">
                <a:solidFill>
                  <a:srgbClr val="618FFD"/>
                </a:solidFill>
              </a:rPr>
              <a:t/>
            </a:r>
            <a:br>
              <a:rPr lang="en-US" dirty="0">
                <a:solidFill>
                  <a:srgbClr val="618FFD"/>
                </a:solidFill>
              </a:rPr>
            </a:br>
            <a:r>
              <a:rPr lang="en-US" dirty="0">
                <a:solidFill>
                  <a:srgbClr val="618FFD"/>
                </a:solidFill>
              </a:rPr>
              <a:t>A pan-European, innovative and unique facility at Mol (BE)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7" descr="c05 copi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95" y="1883325"/>
            <a:ext cx="8894035" cy="41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3"/>
          <p:cNvSpPr>
            <a:spLocks noChangeArrowheads="1"/>
          </p:cNvSpPr>
          <p:nvPr/>
        </p:nvSpPr>
        <p:spPr bwMode="auto">
          <a:xfrm rot="-9487868">
            <a:off x="4502161" y="3917888"/>
            <a:ext cx="316733" cy="858522"/>
          </a:xfrm>
          <a:prstGeom prst="downArrow">
            <a:avLst>
              <a:gd name="adj1" fmla="val 50000"/>
              <a:gd name="adj2" fmla="val 50042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Down Arrow 5"/>
          <p:cNvSpPr>
            <a:spLocks noChangeArrowheads="1"/>
          </p:cNvSpPr>
          <p:nvPr/>
        </p:nvSpPr>
        <p:spPr bwMode="auto">
          <a:xfrm rot="8632648">
            <a:off x="1300553" y="4449765"/>
            <a:ext cx="310973" cy="877050"/>
          </a:xfrm>
          <a:prstGeom prst="downArrow">
            <a:avLst>
              <a:gd name="adj1" fmla="val 50000"/>
              <a:gd name="adj2" fmla="val 50194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Down Arrow 6"/>
          <p:cNvSpPr>
            <a:spLocks noChangeArrowheads="1"/>
          </p:cNvSpPr>
          <p:nvPr/>
        </p:nvSpPr>
        <p:spPr bwMode="auto">
          <a:xfrm rot="-8719613">
            <a:off x="6739308" y="3427364"/>
            <a:ext cx="316731" cy="858521"/>
          </a:xfrm>
          <a:prstGeom prst="downArrow">
            <a:avLst>
              <a:gd name="adj1" fmla="val 50000"/>
              <a:gd name="adj2" fmla="val 50042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Down Arrow 7"/>
          <p:cNvSpPr>
            <a:spLocks noChangeArrowheads="1"/>
          </p:cNvSpPr>
          <p:nvPr/>
        </p:nvSpPr>
        <p:spPr bwMode="auto">
          <a:xfrm rot="4941425">
            <a:off x="4256493" y="1561537"/>
            <a:ext cx="321174" cy="450622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64243" y="1486710"/>
            <a:ext cx="127342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BR2</a:t>
            </a:r>
            <a:r>
              <a:rPr lang="fr-BE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BE" sz="12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reactor</a:t>
            </a:r>
            <a:endParaRPr lang="fr-BE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fr-BE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fr-BE" sz="12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existing</a:t>
            </a:r>
            <a:r>
              <a:rPr lang="fr-BE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203719" y="4129753"/>
            <a:ext cx="9271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>
                <a:latin typeface="Segoe UI" pitchFamily="34" charset="0"/>
                <a:ea typeface="Segoe UI" pitchFamily="34" charset="0"/>
                <a:cs typeface="Segoe UI" pitchFamily="34" charset="0"/>
              </a:rPr>
              <a:t>MYRRHA reactor</a:t>
            </a:r>
          </a:p>
          <a:p>
            <a:pPr algn="ctr"/>
            <a:r>
              <a:rPr lang="fr-BE" sz="1200" b="1">
                <a:latin typeface="Segoe UI" pitchFamily="34" charset="0"/>
                <a:ea typeface="Segoe UI" pitchFamily="34" charset="0"/>
                <a:cs typeface="Segoe UI" pitchFamily="34" charset="0"/>
              </a:rPr>
              <a:t>building</a:t>
            </a:r>
            <a:endParaRPr lang="en-US" sz="1200" b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503221" y="4732034"/>
            <a:ext cx="222772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MYRRHA LINAC</a:t>
            </a:r>
            <a:endParaRPr lang="fr-BE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fr-BE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high </a:t>
            </a:r>
            <a:r>
              <a:rPr lang="fr-BE" sz="12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energy</a:t>
            </a:r>
            <a:r>
              <a:rPr lang="fr-BE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tunnel</a:t>
            </a:r>
            <a:endParaRPr lang="en-US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684567" y="5146198"/>
            <a:ext cx="150264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ECR source &amp; </a:t>
            </a:r>
            <a:r>
              <a:rPr lang="fr-BE" sz="12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Injector</a:t>
            </a:r>
            <a:r>
              <a:rPr lang="fr-BE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Building</a:t>
            </a:r>
            <a:endParaRPr lang="fr-BE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925214" y="2287983"/>
            <a:ext cx="9271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>
                <a:latin typeface="Segoe UI" pitchFamily="34" charset="0"/>
                <a:ea typeface="Segoe UI" pitchFamily="34" charset="0"/>
                <a:cs typeface="Segoe UI" pitchFamily="34" charset="0"/>
              </a:rPr>
              <a:t>Utilities</a:t>
            </a:r>
          </a:p>
          <a:p>
            <a:pPr algn="ctr"/>
            <a:r>
              <a:rPr lang="fr-BE" sz="1200" b="1">
                <a:latin typeface="Segoe UI" pitchFamily="34" charset="0"/>
                <a:ea typeface="Segoe UI" pitchFamily="34" charset="0"/>
                <a:cs typeface="Segoe UI" pitchFamily="34" charset="0"/>
              </a:rPr>
              <a:t>buildings</a:t>
            </a:r>
            <a:endParaRPr lang="en-US" sz="1200" b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Down Arrow 13"/>
          <p:cNvSpPr>
            <a:spLocks noChangeArrowheads="1"/>
          </p:cNvSpPr>
          <p:nvPr/>
        </p:nvSpPr>
        <p:spPr bwMode="auto">
          <a:xfrm rot="1386650">
            <a:off x="2566855" y="2862331"/>
            <a:ext cx="179962" cy="704111"/>
          </a:xfrm>
          <a:prstGeom prst="downArrow">
            <a:avLst>
              <a:gd name="adj1" fmla="val 50000"/>
              <a:gd name="adj2" fmla="val 49923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Down Arrow 14"/>
          <p:cNvSpPr>
            <a:spLocks noChangeArrowheads="1"/>
          </p:cNvSpPr>
          <p:nvPr/>
        </p:nvSpPr>
        <p:spPr bwMode="auto">
          <a:xfrm rot="540781">
            <a:off x="3134136" y="2923211"/>
            <a:ext cx="149727" cy="474040"/>
          </a:xfrm>
          <a:prstGeom prst="downArrow">
            <a:avLst>
              <a:gd name="adj1" fmla="val 50000"/>
              <a:gd name="adj2" fmla="val 50196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7139260">
            <a:off x="4180432" y="2421053"/>
            <a:ext cx="206909" cy="594591"/>
          </a:xfrm>
          <a:prstGeom prst="downArrow">
            <a:avLst>
              <a:gd name="adj1" fmla="val 50000"/>
              <a:gd name="adj2" fmla="val 50141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2"/>
                </a:solidFill>
              </a:rPr>
              <a:t>About </a:t>
            </a:r>
            <a:r>
              <a:rPr lang="fr-FR" sz="3200" dirty="0" err="1">
                <a:solidFill>
                  <a:schemeClr val="accent2"/>
                </a:solidFill>
              </a:rPr>
              <a:t>beam</a:t>
            </a:r>
            <a:r>
              <a:rPr lang="fr-FR" sz="3200" dirty="0">
                <a:solidFill>
                  <a:schemeClr val="accent2"/>
                </a:solidFill>
              </a:rPr>
              <a:t> trips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 5" descr="beamtrip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47828"/>
            <a:ext cx="7909034" cy="4955718"/>
          </a:xfrm>
          <a:prstGeom prst="rect">
            <a:avLst/>
          </a:prstGeom>
        </p:spPr>
      </p:pic>
      <p:sp>
        <p:nvSpPr>
          <p:cNvPr id="6" name="Ellipse 8"/>
          <p:cNvSpPr/>
          <p:nvPr/>
        </p:nvSpPr>
        <p:spPr bwMode="auto">
          <a:xfrm rot="1735247">
            <a:off x="2829041" y="1996116"/>
            <a:ext cx="2077816" cy="1368152"/>
          </a:xfrm>
          <a:prstGeom prst="ellipse">
            <a:avLst/>
          </a:prstGeom>
          <a:solidFill>
            <a:srgbClr val="00B8FF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2"/>
                </a:solidFill>
              </a:rPr>
              <a:t>MYRRHA </a:t>
            </a:r>
            <a:r>
              <a:rPr lang="fr-FR" sz="3200" dirty="0" err="1">
                <a:solidFill>
                  <a:schemeClr val="accent2"/>
                </a:solidFill>
              </a:rPr>
              <a:t>linac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/>
          <a:stretch>
            <a:fillRect/>
          </a:stretch>
        </p:blipFill>
        <p:spPr bwMode="auto">
          <a:xfrm>
            <a:off x="180754" y="1341912"/>
            <a:ext cx="33577831" cy="512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267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774E-6 -3.33333E-6 L -0.94729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729 -3.33333E-6 L -1.83242 -3.33333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42 -3.33333E-6 L -2.65203 -0.0002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123 -3.33333E-6 L -3.13409 -3.33333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97"/>
          <p:cNvSpPr>
            <a:spLocks noChangeArrowheads="1"/>
          </p:cNvSpPr>
          <p:nvPr/>
        </p:nvSpPr>
        <p:spPr bwMode="auto">
          <a:xfrm>
            <a:off x="495300" y="1549400"/>
            <a:ext cx="3951288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19" tIns="41610" rIns="83219" bIns="41610"/>
          <a:lstStyle/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Reactor Vessel</a:t>
            </a:r>
            <a:endParaRPr lang="en-GB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Reactor Cover</a:t>
            </a:r>
            <a:endParaRPr lang="en-GB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Core Support Structure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Core Barrel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Core Support </a:t>
            </a:r>
            <a:r>
              <a:rPr lang="en-GB" sz="10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Plate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Jacket</a:t>
            </a:r>
            <a:endParaRPr lang="en-GB" sz="10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Core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Reflector Assemblies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Dummy Assemblies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Fuel Assemblies</a:t>
            </a: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Spallation </a:t>
            </a:r>
            <a:r>
              <a:rPr lang="en-GB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Target </a:t>
            </a: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Assembly and Beam Line</a:t>
            </a:r>
            <a:endParaRPr lang="en-GB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Above Core Structure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Core Plug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Multifunctional </a:t>
            </a:r>
            <a:r>
              <a:rPr lang="en-GB" sz="10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Channels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Core Restraint System</a:t>
            </a:r>
            <a:endParaRPr lang="en-GB" sz="10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Control Rods, Safety Rods, Mo-99 production units</a:t>
            </a: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Primary </a:t>
            </a:r>
            <a:r>
              <a:rPr lang="en-GB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Heat Exchangers</a:t>
            </a: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Primary </a:t>
            </a: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Pumps</a:t>
            </a: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Si-doping Facility</a:t>
            </a:r>
            <a:endParaRPr lang="en-GB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Diaphragm</a:t>
            </a: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IVFS</a:t>
            </a:r>
            <a:endParaRPr lang="en-GB" sz="10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09563" indent="-309563" defTabSz="685800">
              <a:buFont typeface="Wingdings" pitchFamily="2" charset="2"/>
              <a:buChar char="l"/>
            </a:pPr>
            <a:r>
              <a:rPr lang="en-GB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IVFHS</a:t>
            </a:r>
            <a:endParaRPr lang="en-GB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66763" lvl="1" indent="-309563" defTabSz="685800">
              <a:buFont typeface="Wingdings" pitchFamily="2" charset="2"/>
              <a:buChar char="l"/>
            </a:pPr>
            <a:r>
              <a:rPr lang="en-GB" sz="105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IVFHM</a:t>
            </a:r>
            <a:endParaRPr lang="en-GB" sz="10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028700" lvl="2" indent="-206375" defTabSz="685800"/>
            <a:endParaRPr lang="en-GB" sz="10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Reactor layout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499350" y="6562725"/>
            <a:ext cx="143986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pitchFamily="2" charset="2"/>
              <a:defRPr sz="14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pitchFamily="2" charset="2"/>
              <a:defRPr sz="14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pitchFamily="2" charset="2"/>
              <a:defRPr sz="14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8FFD"/>
              </a:buClr>
              <a:buSzPct val="100000"/>
              <a:buFont typeface="Wingdings" pitchFamily="2" charset="2"/>
              <a:defRPr sz="14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nl-BE" sz="1200" smtClean="0">
                <a:solidFill>
                  <a:schemeClr val="accent1"/>
                </a:solidFill>
              </a:rPr>
              <a:t>© SCK•CEN</a:t>
            </a:r>
          </a:p>
        </p:txBody>
      </p:sp>
      <p:pic>
        <p:nvPicPr>
          <p:cNvPr id="16398" name="Picture 14" descr="D:\MYRRHA\CDT\MYRRHA figures\FASTEF REV 1.4\JPG Reactor General Assembly\Cropped\fastef rev 1_4 ga 18 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D:\MYRRHA\CDT\MYRRHA figures\FASTEF REV 1.4\JPG Reactor General Assembly\Cropped\fastef rev 1_4 ga 01 c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D:\MYRRHA\CDT\MYRRHA figures\FASTEF REV 1.4\JPG Reactor General Assembly\Cropped\fastef rev 1_4 ga 02 c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D:\MYRRHA\CDT\MYRRHA figures\FASTEF REV 1.4\JPG Reactor General Assembly\Cropped\fastef rev 1_4 ga 03 c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D:\MYRRHA\CDT\MYRRHA figures\FASTEF REV 1.4\JPG Reactor General Assembly\Cropped\fastef rev 1_4 ga 04 c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D:\MYRRHA\CDT\MYRRHA figures\FASTEF REV 1.4\JPG Reactor General Assembly\Cropped\fastef rev 1_4 ga 05 c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D:\MYRRHA\CDT\MYRRHA figures\FASTEF REV 1.4\JPG Reactor General Assembly\Cropped\fastef rev 1_4 ga 06 c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D:\MYRRHA\CDT\MYRRHA figures\FASTEF REV 1.4\JPG Reactor General Assembly\Cropped\fastef rev 1_4 ga 07 c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D:\MYRRHA\CDT\MYRRHA figures\FASTEF REV 1.4\JPG Reactor General Assembly\Cropped\fastef rev 1_4 ga 08 cr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7" name="Picture 23" descr="D:\MYRRHA\CDT\MYRRHA figures\FASTEF REV 1.4\JPG Reactor General Assembly\Cropped\fastef rev 1_4 ga 09 cr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D:\MYRRHA\CDT\MYRRHA figures\FASTEF REV 1.4\JPG Reactor General Assembly\Cropped\fastef rev 1_4 ga 10 cr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 descr="D:\MYRRHA\CDT\MYRRHA figures\FASTEF REV 1.4\JPG Reactor General Assembly\Cropped\fastef rev 1_4 ga 11 cr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D:\MYRRHA\CDT\MYRRHA figures\FASTEF REV 1.4\JPG Reactor General Assembly\Cropped\fastef rev 1_4 ga 12 cr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1" name="Picture 27" descr="D:\MYRRHA\CDT\MYRRHA figures\FASTEF REV 1.4\JPG Reactor General Assembly\Cropped\fastef rev 1_4 ga 13 cr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D:\MYRRHA\CDT\MYRRHA figures\FASTEF REV 1.4\JPG Reactor General Assembly\Cropped\fastef rev 1_4 ga 14 cr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29" descr="D:\MYRRHA\CDT\MYRRHA figures\FASTEF REV 1.4\JPG Reactor General Assembly\Cropped\fastef rev 1_4 ga 15 cr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D:\MYRRHA\CDT\MYRRHA figures\FASTEF REV 1.4\JPG Reactor General Assembly\Cropped\fastef rev 1_4 ga 16 cr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 descr="D:\MYRRHA\CDT\MYRRHA figures\FASTEF REV 1.4\JPG Reactor General Assembly\Cropped\fastef rev 1_4 ga 17 cr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6" name="Picture 32" descr="D:\MYRRHA\CDT\MYRRHA figures\FASTEF REV 1.4\JPG Reactor General Assembly\Cropped\fastef rev 1_4 ga 18 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00" y="1512000"/>
            <a:ext cx="327272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809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53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3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53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53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Core and Fuel Assemblies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151 positions</a:t>
            </a:r>
          </a:p>
          <a:p>
            <a:r>
              <a:rPr lang="en-GB" dirty="0" smtClean="0"/>
              <a:t>37 multifunctional plugs</a:t>
            </a:r>
          </a:p>
          <a:p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96" y="2369398"/>
            <a:ext cx="6686760" cy="4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Core and Fuel Assemblies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5787412" y="1670050"/>
            <a:ext cx="3047999" cy="18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19" tIns="41610" rIns="83219" bIns="41610"/>
          <a:lstStyle/>
          <a:p>
            <a:pPr marL="309563" indent="-309563" defTabSz="685800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Fuel</a:t>
            </a:r>
          </a:p>
          <a:p>
            <a:pPr marL="666750" lvl="1" indent="-244475" defTabSz="685800">
              <a:buClr>
                <a:srgbClr val="A2C1FE"/>
              </a:buClr>
              <a:buFont typeface="Wingdings" pitchFamily="2" charset="2"/>
              <a:buChar char="l"/>
            </a:pPr>
            <a:r>
              <a:rPr lang="en-GB" sz="18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Cladding in 15-15 Ti</a:t>
            </a:r>
          </a:p>
          <a:p>
            <a:pPr marL="666750" lvl="1" indent="-244475" defTabSz="685800">
              <a:buClr>
                <a:srgbClr val="A2C1FE"/>
              </a:buClr>
              <a:buFont typeface="Wingdings" pitchFamily="2" charset="2"/>
              <a:buChar char="l"/>
            </a:pPr>
            <a:r>
              <a:rPr lang="en-GB" sz="18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Wire </a:t>
            </a:r>
            <a:r>
              <a:rPr lang="en-GB" sz="18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wrap</a:t>
            </a:r>
          </a:p>
          <a:p>
            <a:pPr marL="666750" lvl="1" indent="-244475" defTabSz="685800">
              <a:buClr>
                <a:srgbClr val="A2C1FE"/>
              </a:buClr>
              <a:buFont typeface="Wingdings" pitchFamily="2" charset="2"/>
              <a:buChar char="l"/>
            </a:pPr>
            <a:r>
              <a:rPr lang="en-GB" sz="18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Wrapper in </a:t>
            </a:r>
            <a:r>
              <a:rPr lang="en-GB" sz="18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T91</a:t>
            </a:r>
            <a:endParaRPr lang="en-GB" sz="18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82022" y="3689927"/>
            <a:ext cx="2167245" cy="2483732"/>
            <a:chOff x="1554349" y="4440799"/>
            <a:chExt cx="1850681" cy="2046221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5400000">
              <a:off x="1456579" y="4538569"/>
              <a:ext cx="2046221" cy="185068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>
              <a:off x="1529032" y="4572338"/>
              <a:ext cx="1898287" cy="177298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 dirty="0">
                <a:solidFill>
                  <a:schemeClr val="tx1"/>
                </a:solidFill>
                <a:latin typeface="Calibri" pitchFamily="32" charset="0"/>
                <a:ea typeface="+mn-ea"/>
                <a:cs typeface="+mn-cs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>
              <a:off x="1574022" y="4623333"/>
              <a:ext cx="1811335" cy="168115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" name="Oval 62"/>
            <p:cNvSpPr>
              <a:spLocks noChangeArrowheads="1"/>
            </p:cNvSpPr>
            <p:nvPr/>
          </p:nvSpPr>
          <p:spPr bwMode="auto">
            <a:xfrm rot="1710138" flipH="1" flipV="1">
              <a:off x="2363643" y="5487625"/>
              <a:ext cx="79718" cy="801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schemeClr val="tx1"/>
                </a:solidFill>
                <a:latin typeface="Calibri" pitchFamily="32" charset="0"/>
                <a:ea typeface="+mn-ea"/>
                <a:cs typeface="+mn-cs"/>
              </a:endParaRPr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 rot="1710138" flipH="1" flipV="1">
              <a:off x="2143660" y="5354372"/>
              <a:ext cx="79718" cy="8017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 rot="1710138" flipH="1" flipV="1">
              <a:off x="2260716" y="5428903"/>
              <a:ext cx="79718" cy="8017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3" name="Oval 67"/>
            <p:cNvSpPr>
              <a:spLocks noChangeArrowheads="1"/>
            </p:cNvSpPr>
            <p:nvPr/>
          </p:nvSpPr>
          <p:spPr bwMode="auto">
            <a:xfrm rot="1710138" flipH="1" flipV="1">
              <a:off x="1716813" y="5065281"/>
              <a:ext cx="79718" cy="790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4" name="Oval 68"/>
            <p:cNvSpPr>
              <a:spLocks noChangeArrowheads="1"/>
            </p:cNvSpPr>
            <p:nvPr/>
          </p:nvSpPr>
          <p:spPr bwMode="auto">
            <a:xfrm rot="1710138" flipH="1" flipV="1">
              <a:off x="1816713" y="5135295"/>
              <a:ext cx="79718" cy="8017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5" name="Oval 69"/>
            <p:cNvSpPr>
              <a:spLocks noChangeArrowheads="1"/>
            </p:cNvSpPr>
            <p:nvPr/>
          </p:nvSpPr>
          <p:spPr bwMode="auto">
            <a:xfrm rot="1710138" flipH="1" flipV="1">
              <a:off x="2032660" y="5279841"/>
              <a:ext cx="79718" cy="8017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 rot="1710138" flipH="1" flipV="1">
              <a:off x="1918632" y="5210956"/>
              <a:ext cx="79718" cy="790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b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103" y="3832482"/>
            <a:ext cx="4315522" cy="1953574"/>
            <a:chOff x="5010734" y="4075502"/>
            <a:chExt cx="3159125" cy="1300163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015497" y="4078677"/>
              <a:ext cx="1393825" cy="1293813"/>
            </a:xfrm>
            <a:custGeom>
              <a:avLst/>
              <a:gdLst>
                <a:gd name="T0" fmla="*/ 0 w 3264"/>
                <a:gd name="T1" fmla="*/ 1512 h 3024"/>
                <a:gd name="T2" fmla="*/ 1632 w 3264"/>
                <a:gd name="T3" fmla="*/ 0 h 3024"/>
                <a:gd name="T4" fmla="*/ 1632 w 3264"/>
                <a:gd name="T5" fmla="*/ 0 h 3024"/>
                <a:gd name="T6" fmla="*/ 1632 w 3264"/>
                <a:gd name="T7" fmla="*/ 0 h 3024"/>
                <a:gd name="T8" fmla="*/ 3264 w 3264"/>
                <a:gd name="T9" fmla="*/ 1512 h 3024"/>
                <a:gd name="T10" fmla="*/ 3264 w 3264"/>
                <a:gd name="T11" fmla="*/ 1512 h 3024"/>
                <a:gd name="T12" fmla="*/ 3264 w 3264"/>
                <a:gd name="T13" fmla="*/ 1512 h 3024"/>
                <a:gd name="T14" fmla="*/ 1632 w 3264"/>
                <a:gd name="T15" fmla="*/ 3024 h 3024"/>
                <a:gd name="T16" fmla="*/ 1632 w 3264"/>
                <a:gd name="T17" fmla="*/ 3024 h 3024"/>
                <a:gd name="T18" fmla="*/ 1632 w 3264"/>
                <a:gd name="T19" fmla="*/ 3024 h 3024"/>
                <a:gd name="T20" fmla="*/ 0 w 3264"/>
                <a:gd name="T21" fmla="*/ 1512 h 3024"/>
                <a:gd name="T22" fmla="*/ 0 w 3264"/>
                <a:gd name="T23" fmla="*/ 151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4" h="3024">
                  <a:moveTo>
                    <a:pt x="0" y="1512"/>
                  </a:moveTo>
                  <a:cubicBezTo>
                    <a:pt x="0" y="677"/>
                    <a:pt x="731" y="0"/>
                    <a:pt x="1632" y="0"/>
                  </a:cubicBezTo>
                  <a:cubicBezTo>
                    <a:pt x="1632" y="0"/>
                    <a:pt x="1632" y="0"/>
                    <a:pt x="1632" y="0"/>
                  </a:cubicBezTo>
                  <a:lnTo>
                    <a:pt x="1632" y="0"/>
                  </a:lnTo>
                  <a:cubicBezTo>
                    <a:pt x="2534" y="0"/>
                    <a:pt x="3264" y="677"/>
                    <a:pt x="3264" y="1512"/>
                  </a:cubicBezTo>
                  <a:cubicBezTo>
                    <a:pt x="3264" y="1512"/>
                    <a:pt x="3264" y="1512"/>
                    <a:pt x="3264" y="1512"/>
                  </a:cubicBezTo>
                  <a:lnTo>
                    <a:pt x="3264" y="1512"/>
                  </a:lnTo>
                  <a:cubicBezTo>
                    <a:pt x="3264" y="2348"/>
                    <a:pt x="2534" y="3024"/>
                    <a:pt x="1632" y="3024"/>
                  </a:cubicBezTo>
                  <a:cubicBezTo>
                    <a:pt x="1632" y="3024"/>
                    <a:pt x="1632" y="3024"/>
                    <a:pt x="1632" y="3024"/>
                  </a:cubicBezTo>
                  <a:lnTo>
                    <a:pt x="1632" y="3024"/>
                  </a:lnTo>
                  <a:cubicBezTo>
                    <a:pt x="731" y="3024"/>
                    <a:pt x="0" y="2348"/>
                    <a:pt x="0" y="1512"/>
                  </a:cubicBezTo>
                  <a:cubicBezTo>
                    <a:pt x="0" y="1512"/>
                    <a:pt x="0" y="1512"/>
                    <a:pt x="0" y="1512"/>
                  </a:cubicBez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010734" y="4075502"/>
              <a:ext cx="1401763" cy="1300163"/>
            </a:xfrm>
            <a:custGeom>
              <a:avLst/>
              <a:gdLst>
                <a:gd name="T0" fmla="*/ 10 w 883"/>
                <a:gd name="T1" fmla="*/ 327 h 819"/>
                <a:gd name="T2" fmla="*/ 54 w 883"/>
                <a:gd name="T3" fmla="*/ 214 h 819"/>
                <a:gd name="T4" fmla="*/ 130 w 883"/>
                <a:gd name="T5" fmla="*/ 120 h 819"/>
                <a:gd name="T6" fmla="*/ 232 w 883"/>
                <a:gd name="T7" fmla="*/ 49 h 819"/>
                <a:gd name="T8" fmla="*/ 353 w 883"/>
                <a:gd name="T9" fmla="*/ 8 h 819"/>
                <a:gd name="T10" fmla="*/ 487 w 883"/>
                <a:gd name="T11" fmla="*/ 2 h 819"/>
                <a:gd name="T12" fmla="*/ 614 w 883"/>
                <a:gd name="T13" fmla="*/ 32 h 819"/>
                <a:gd name="T14" fmla="*/ 723 w 883"/>
                <a:gd name="T15" fmla="*/ 93 h 819"/>
                <a:gd name="T16" fmla="*/ 808 w 883"/>
                <a:gd name="T17" fmla="*/ 180 h 819"/>
                <a:gd name="T18" fmla="*/ 864 w 883"/>
                <a:gd name="T19" fmla="*/ 288 h 819"/>
                <a:gd name="T20" fmla="*/ 883 w 883"/>
                <a:gd name="T21" fmla="*/ 409 h 819"/>
                <a:gd name="T22" fmla="*/ 864 w 883"/>
                <a:gd name="T23" fmla="*/ 532 h 819"/>
                <a:gd name="T24" fmla="*/ 808 w 883"/>
                <a:gd name="T25" fmla="*/ 639 h 819"/>
                <a:gd name="T26" fmla="*/ 723 w 883"/>
                <a:gd name="T27" fmla="*/ 726 h 819"/>
                <a:gd name="T28" fmla="*/ 614 w 883"/>
                <a:gd name="T29" fmla="*/ 787 h 819"/>
                <a:gd name="T30" fmla="*/ 487 w 883"/>
                <a:gd name="T31" fmla="*/ 817 h 819"/>
                <a:gd name="T32" fmla="*/ 353 w 883"/>
                <a:gd name="T33" fmla="*/ 811 h 819"/>
                <a:gd name="T34" fmla="*/ 232 w 883"/>
                <a:gd name="T35" fmla="*/ 770 h 819"/>
                <a:gd name="T36" fmla="*/ 130 w 883"/>
                <a:gd name="T37" fmla="*/ 700 h 819"/>
                <a:gd name="T38" fmla="*/ 54 w 883"/>
                <a:gd name="T39" fmla="*/ 605 h 819"/>
                <a:gd name="T40" fmla="*/ 10 w 883"/>
                <a:gd name="T41" fmla="*/ 492 h 819"/>
                <a:gd name="T42" fmla="*/ 7 w 883"/>
                <a:gd name="T43" fmla="*/ 451 h 819"/>
                <a:gd name="T44" fmla="*/ 39 w 883"/>
                <a:gd name="T45" fmla="*/ 567 h 819"/>
                <a:gd name="T46" fmla="*/ 105 w 883"/>
                <a:gd name="T47" fmla="*/ 667 h 819"/>
                <a:gd name="T48" fmla="*/ 197 w 883"/>
                <a:gd name="T49" fmla="*/ 746 h 819"/>
                <a:gd name="T50" fmla="*/ 312 w 883"/>
                <a:gd name="T51" fmla="*/ 797 h 819"/>
                <a:gd name="T52" fmla="*/ 442 w 883"/>
                <a:gd name="T53" fmla="*/ 815 h 819"/>
                <a:gd name="T54" fmla="*/ 572 w 883"/>
                <a:gd name="T55" fmla="*/ 797 h 819"/>
                <a:gd name="T56" fmla="*/ 687 w 883"/>
                <a:gd name="T57" fmla="*/ 746 h 819"/>
                <a:gd name="T58" fmla="*/ 779 w 883"/>
                <a:gd name="T59" fmla="*/ 667 h 819"/>
                <a:gd name="T60" fmla="*/ 845 w 883"/>
                <a:gd name="T61" fmla="*/ 568 h 819"/>
                <a:gd name="T62" fmla="*/ 877 w 883"/>
                <a:gd name="T63" fmla="*/ 451 h 819"/>
                <a:gd name="T64" fmla="*/ 870 w 883"/>
                <a:gd name="T65" fmla="*/ 328 h 819"/>
                <a:gd name="T66" fmla="*/ 826 w 883"/>
                <a:gd name="T67" fmla="*/ 216 h 819"/>
                <a:gd name="T68" fmla="*/ 751 w 883"/>
                <a:gd name="T69" fmla="*/ 123 h 819"/>
                <a:gd name="T70" fmla="*/ 650 w 883"/>
                <a:gd name="T71" fmla="*/ 53 h 819"/>
                <a:gd name="T72" fmla="*/ 530 w 883"/>
                <a:gd name="T73" fmla="*/ 12 h 819"/>
                <a:gd name="T74" fmla="*/ 397 w 883"/>
                <a:gd name="T75" fmla="*/ 6 h 819"/>
                <a:gd name="T76" fmla="*/ 272 w 883"/>
                <a:gd name="T77" fmla="*/ 36 h 819"/>
                <a:gd name="T78" fmla="*/ 164 w 883"/>
                <a:gd name="T79" fmla="*/ 97 h 819"/>
                <a:gd name="T80" fmla="*/ 80 w 883"/>
                <a:gd name="T81" fmla="*/ 183 h 819"/>
                <a:gd name="T82" fmla="*/ 24 w 883"/>
                <a:gd name="T83" fmla="*/ 289 h 819"/>
                <a:gd name="T84" fmla="*/ 5 w 883"/>
                <a:gd name="T85" fmla="*/ 40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3" h="819">
                  <a:moveTo>
                    <a:pt x="0" y="410"/>
                  </a:moveTo>
                  <a:lnTo>
                    <a:pt x="3" y="368"/>
                  </a:lnTo>
                  <a:lnTo>
                    <a:pt x="10" y="327"/>
                  </a:lnTo>
                  <a:lnTo>
                    <a:pt x="20" y="288"/>
                  </a:lnTo>
                  <a:lnTo>
                    <a:pt x="35" y="250"/>
                  </a:lnTo>
                  <a:lnTo>
                    <a:pt x="54" y="214"/>
                  </a:lnTo>
                  <a:lnTo>
                    <a:pt x="76" y="181"/>
                  </a:lnTo>
                  <a:lnTo>
                    <a:pt x="101" y="149"/>
                  </a:lnTo>
                  <a:lnTo>
                    <a:pt x="130" y="120"/>
                  </a:lnTo>
                  <a:lnTo>
                    <a:pt x="161" y="93"/>
                  </a:lnTo>
                  <a:lnTo>
                    <a:pt x="195" y="70"/>
                  </a:lnTo>
                  <a:lnTo>
                    <a:pt x="232" y="49"/>
                  </a:lnTo>
                  <a:lnTo>
                    <a:pt x="270" y="32"/>
                  </a:lnTo>
                  <a:lnTo>
                    <a:pt x="311" y="18"/>
                  </a:lnTo>
                  <a:lnTo>
                    <a:pt x="353" y="8"/>
                  </a:lnTo>
                  <a:lnTo>
                    <a:pt x="397" y="2"/>
                  </a:lnTo>
                  <a:lnTo>
                    <a:pt x="442" y="0"/>
                  </a:lnTo>
                  <a:lnTo>
                    <a:pt x="487" y="2"/>
                  </a:lnTo>
                  <a:lnTo>
                    <a:pt x="531" y="8"/>
                  </a:lnTo>
                  <a:lnTo>
                    <a:pt x="573" y="18"/>
                  </a:lnTo>
                  <a:lnTo>
                    <a:pt x="614" y="32"/>
                  </a:lnTo>
                  <a:lnTo>
                    <a:pt x="652" y="49"/>
                  </a:lnTo>
                  <a:lnTo>
                    <a:pt x="689" y="69"/>
                  </a:lnTo>
                  <a:lnTo>
                    <a:pt x="723" y="93"/>
                  </a:lnTo>
                  <a:lnTo>
                    <a:pt x="754" y="120"/>
                  </a:lnTo>
                  <a:lnTo>
                    <a:pt x="783" y="149"/>
                  </a:lnTo>
                  <a:lnTo>
                    <a:pt x="808" y="180"/>
                  </a:lnTo>
                  <a:lnTo>
                    <a:pt x="830" y="214"/>
                  </a:lnTo>
                  <a:lnTo>
                    <a:pt x="849" y="250"/>
                  </a:lnTo>
                  <a:lnTo>
                    <a:pt x="864" y="288"/>
                  </a:lnTo>
                  <a:lnTo>
                    <a:pt x="874" y="327"/>
                  </a:lnTo>
                  <a:lnTo>
                    <a:pt x="881" y="367"/>
                  </a:lnTo>
                  <a:lnTo>
                    <a:pt x="883" y="409"/>
                  </a:lnTo>
                  <a:lnTo>
                    <a:pt x="881" y="451"/>
                  </a:lnTo>
                  <a:lnTo>
                    <a:pt x="874" y="492"/>
                  </a:lnTo>
                  <a:lnTo>
                    <a:pt x="864" y="532"/>
                  </a:lnTo>
                  <a:lnTo>
                    <a:pt x="849" y="569"/>
                  </a:lnTo>
                  <a:lnTo>
                    <a:pt x="830" y="605"/>
                  </a:lnTo>
                  <a:lnTo>
                    <a:pt x="808" y="639"/>
                  </a:lnTo>
                  <a:lnTo>
                    <a:pt x="783" y="670"/>
                  </a:lnTo>
                  <a:lnTo>
                    <a:pt x="754" y="699"/>
                  </a:lnTo>
                  <a:lnTo>
                    <a:pt x="723" y="726"/>
                  </a:lnTo>
                  <a:lnTo>
                    <a:pt x="689" y="749"/>
                  </a:lnTo>
                  <a:lnTo>
                    <a:pt x="652" y="770"/>
                  </a:lnTo>
                  <a:lnTo>
                    <a:pt x="614" y="787"/>
                  </a:lnTo>
                  <a:lnTo>
                    <a:pt x="573" y="801"/>
                  </a:lnTo>
                  <a:lnTo>
                    <a:pt x="531" y="811"/>
                  </a:lnTo>
                  <a:lnTo>
                    <a:pt x="487" y="817"/>
                  </a:lnTo>
                  <a:lnTo>
                    <a:pt x="442" y="819"/>
                  </a:lnTo>
                  <a:lnTo>
                    <a:pt x="397" y="817"/>
                  </a:lnTo>
                  <a:lnTo>
                    <a:pt x="353" y="811"/>
                  </a:lnTo>
                  <a:lnTo>
                    <a:pt x="311" y="801"/>
                  </a:lnTo>
                  <a:lnTo>
                    <a:pt x="270" y="787"/>
                  </a:lnTo>
                  <a:lnTo>
                    <a:pt x="232" y="770"/>
                  </a:lnTo>
                  <a:lnTo>
                    <a:pt x="196" y="749"/>
                  </a:lnTo>
                  <a:lnTo>
                    <a:pt x="161" y="726"/>
                  </a:lnTo>
                  <a:lnTo>
                    <a:pt x="130" y="700"/>
                  </a:lnTo>
                  <a:lnTo>
                    <a:pt x="102" y="670"/>
                  </a:lnTo>
                  <a:lnTo>
                    <a:pt x="76" y="639"/>
                  </a:lnTo>
                  <a:lnTo>
                    <a:pt x="54" y="605"/>
                  </a:lnTo>
                  <a:lnTo>
                    <a:pt x="35" y="569"/>
                  </a:lnTo>
                  <a:lnTo>
                    <a:pt x="20" y="532"/>
                  </a:lnTo>
                  <a:lnTo>
                    <a:pt x="10" y="492"/>
                  </a:lnTo>
                  <a:lnTo>
                    <a:pt x="3" y="452"/>
                  </a:lnTo>
                  <a:lnTo>
                    <a:pt x="0" y="410"/>
                  </a:lnTo>
                  <a:close/>
                  <a:moveTo>
                    <a:pt x="7" y="451"/>
                  </a:moveTo>
                  <a:lnTo>
                    <a:pt x="14" y="491"/>
                  </a:lnTo>
                  <a:lnTo>
                    <a:pt x="24" y="530"/>
                  </a:lnTo>
                  <a:lnTo>
                    <a:pt x="39" y="567"/>
                  </a:lnTo>
                  <a:lnTo>
                    <a:pt x="57" y="603"/>
                  </a:lnTo>
                  <a:lnTo>
                    <a:pt x="80" y="636"/>
                  </a:lnTo>
                  <a:lnTo>
                    <a:pt x="105" y="667"/>
                  </a:lnTo>
                  <a:lnTo>
                    <a:pt x="133" y="696"/>
                  </a:lnTo>
                  <a:lnTo>
                    <a:pt x="164" y="722"/>
                  </a:lnTo>
                  <a:lnTo>
                    <a:pt x="197" y="746"/>
                  </a:lnTo>
                  <a:lnTo>
                    <a:pt x="234" y="766"/>
                  </a:lnTo>
                  <a:lnTo>
                    <a:pt x="272" y="783"/>
                  </a:lnTo>
                  <a:lnTo>
                    <a:pt x="312" y="797"/>
                  </a:lnTo>
                  <a:lnTo>
                    <a:pt x="354" y="807"/>
                  </a:lnTo>
                  <a:lnTo>
                    <a:pt x="397" y="813"/>
                  </a:lnTo>
                  <a:lnTo>
                    <a:pt x="442" y="815"/>
                  </a:lnTo>
                  <a:lnTo>
                    <a:pt x="487" y="813"/>
                  </a:lnTo>
                  <a:lnTo>
                    <a:pt x="530" y="807"/>
                  </a:lnTo>
                  <a:lnTo>
                    <a:pt x="572" y="797"/>
                  </a:lnTo>
                  <a:lnTo>
                    <a:pt x="612" y="783"/>
                  </a:lnTo>
                  <a:lnTo>
                    <a:pt x="650" y="766"/>
                  </a:lnTo>
                  <a:lnTo>
                    <a:pt x="687" y="746"/>
                  </a:lnTo>
                  <a:lnTo>
                    <a:pt x="720" y="722"/>
                  </a:lnTo>
                  <a:lnTo>
                    <a:pt x="751" y="697"/>
                  </a:lnTo>
                  <a:lnTo>
                    <a:pt x="779" y="667"/>
                  </a:lnTo>
                  <a:lnTo>
                    <a:pt x="804" y="636"/>
                  </a:lnTo>
                  <a:lnTo>
                    <a:pt x="826" y="603"/>
                  </a:lnTo>
                  <a:lnTo>
                    <a:pt x="845" y="568"/>
                  </a:lnTo>
                  <a:lnTo>
                    <a:pt x="860" y="530"/>
                  </a:lnTo>
                  <a:lnTo>
                    <a:pt x="870" y="491"/>
                  </a:lnTo>
                  <a:lnTo>
                    <a:pt x="877" y="451"/>
                  </a:lnTo>
                  <a:lnTo>
                    <a:pt x="879" y="410"/>
                  </a:lnTo>
                  <a:lnTo>
                    <a:pt x="877" y="368"/>
                  </a:lnTo>
                  <a:lnTo>
                    <a:pt x="870" y="328"/>
                  </a:lnTo>
                  <a:lnTo>
                    <a:pt x="860" y="289"/>
                  </a:lnTo>
                  <a:lnTo>
                    <a:pt x="845" y="252"/>
                  </a:lnTo>
                  <a:lnTo>
                    <a:pt x="826" y="216"/>
                  </a:lnTo>
                  <a:lnTo>
                    <a:pt x="804" y="183"/>
                  </a:lnTo>
                  <a:lnTo>
                    <a:pt x="780" y="152"/>
                  </a:lnTo>
                  <a:lnTo>
                    <a:pt x="751" y="123"/>
                  </a:lnTo>
                  <a:lnTo>
                    <a:pt x="720" y="97"/>
                  </a:lnTo>
                  <a:lnTo>
                    <a:pt x="687" y="73"/>
                  </a:lnTo>
                  <a:lnTo>
                    <a:pt x="650" y="53"/>
                  </a:lnTo>
                  <a:lnTo>
                    <a:pt x="612" y="36"/>
                  </a:lnTo>
                  <a:lnTo>
                    <a:pt x="572" y="22"/>
                  </a:lnTo>
                  <a:lnTo>
                    <a:pt x="530" y="12"/>
                  </a:lnTo>
                  <a:lnTo>
                    <a:pt x="487" y="6"/>
                  </a:lnTo>
                  <a:lnTo>
                    <a:pt x="442" y="4"/>
                  </a:lnTo>
                  <a:lnTo>
                    <a:pt x="397" y="6"/>
                  </a:lnTo>
                  <a:lnTo>
                    <a:pt x="354" y="12"/>
                  </a:lnTo>
                  <a:lnTo>
                    <a:pt x="312" y="22"/>
                  </a:lnTo>
                  <a:lnTo>
                    <a:pt x="272" y="36"/>
                  </a:lnTo>
                  <a:lnTo>
                    <a:pt x="234" y="53"/>
                  </a:lnTo>
                  <a:lnTo>
                    <a:pt x="198" y="73"/>
                  </a:lnTo>
                  <a:lnTo>
                    <a:pt x="164" y="97"/>
                  </a:lnTo>
                  <a:lnTo>
                    <a:pt x="133" y="123"/>
                  </a:lnTo>
                  <a:lnTo>
                    <a:pt x="105" y="151"/>
                  </a:lnTo>
                  <a:lnTo>
                    <a:pt x="80" y="183"/>
                  </a:lnTo>
                  <a:lnTo>
                    <a:pt x="58" y="216"/>
                  </a:lnTo>
                  <a:lnTo>
                    <a:pt x="39" y="251"/>
                  </a:lnTo>
                  <a:lnTo>
                    <a:pt x="24" y="289"/>
                  </a:lnTo>
                  <a:lnTo>
                    <a:pt x="14" y="328"/>
                  </a:lnTo>
                  <a:lnTo>
                    <a:pt x="7" y="368"/>
                  </a:lnTo>
                  <a:lnTo>
                    <a:pt x="5" y="409"/>
                  </a:lnTo>
                  <a:lnTo>
                    <a:pt x="7" y="4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158372" y="4208852"/>
              <a:ext cx="1108075" cy="1033463"/>
            </a:xfrm>
            <a:custGeom>
              <a:avLst/>
              <a:gdLst>
                <a:gd name="T0" fmla="*/ 0 w 2592"/>
                <a:gd name="T1" fmla="*/ 1208 h 2416"/>
                <a:gd name="T2" fmla="*/ 1296 w 2592"/>
                <a:gd name="T3" fmla="*/ 0 h 2416"/>
                <a:gd name="T4" fmla="*/ 1296 w 2592"/>
                <a:gd name="T5" fmla="*/ 0 h 2416"/>
                <a:gd name="T6" fmla="*/ 1296 w 2592"/>
                <a:gd name="T7" fmla="*/ 0 h 2416"/>
                <a:gd name="T8" fmla="*/ 2592 w 2592"/>
                <a:gd name="T9" fmla="*/ 1208 h 2416"/>
                <a:gd name="T10" fmla="*/ 2592 w 2592"/>
                <a:gd name="T11" fmla="*/ 1208 h 2416"/>
                <a:gd name="T12" fmla="*/ 2592 w 2592"/>
                <a:gd name="T13" fmla="*/ 1208 h 2416"/>
                <a:gd name="T14" fmla="*/ 1296 w 2592"/>
                <a:gd name="T15" fmla="*/ 2416 h 2416"/>
                <a:gd name="T16" fmla="*/ 1296 w 2592"/>
                <a:gd name="T17" fmla="*/ 2416 h 2416"/>
                <a:gd name="T18" fmla="*/ 1296 w 2592"/>
                <a:gd name="T19" fmla="*/ 2416 h 2416"/>
                <a:gd name="T20" fmla="*/ 0 w 2592"/>
                <a:gd name="T21" fmla="*/ 1208 h 2416"/>
                <a:gd name="T22" fmla="*/ 0 w 2592"/>
                <a:gd name="T23" fmla="*/ 1208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2" h="2416">
                  <a:moveTo>
                    <a:pt x="0" y="1208"/>
                  </a:moveTo>
                  <a:cubicBezTo>
                    <a:pt x="0" y="541"/>
                    <a:pt x="581" y="0"/>
                    <a:pt x="1296" y="0"/>
                  </a:cubicBezTo>
                  <a:cubicBezTo>
                    <a:pt x="1296" y="0"/>
                    <a:pt x="1296" y="0"/>
                    <a:pt x="1296" y="0"/>
                  </a:cubicBezTo>
                  <a:lnTo>
                    <a:pt x="1296" y="0"/>
                  </a:lnTo>
                  <a:cubicBezTo>
                    <a:pt x="2012" y="0"/>
                    <a:pt x="2592" y="541"/>
                    <a:pt x="2592" y="1208"/>
                  </a:cubicBezTo>
                  <a:cubicBezTo>
                    <a:pt x="2592" y="1208"/>
                    <a:pt x="2592" y="1208"/>
                    <a:pt x="2592" y="1208"/>
                  </a:cubicBezTo>
                  <a:lnTo>
                    <a:pt x="2592" y="1208"/>
                  </a:lnTo>
                  <a:cubicBezTo>
                    <a:pt x="2592" y="1876"/>
                    <a:pt x="2012" y="2416"/>
                    <a:pt x="1296" y="2416"/>
                  </a:cubicBezTo>
                  <a:cubicBezTo>
                    <a:pt x="1296" y="2416"/>
                    <a:pt x="1296" y="2416"/>
                    <a:pt x="1296" y="2416"/>
                  </a:cubicBezTo>
                  <a:lnTo>
                    <a:pt x="1296" y="2416"/>
                  </a:lnTo>
                  <a:cubicBezTo>
                    <a:pt x="581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5155197" y="4205677"/>
              <a:ext cx="1114425" cy="1039813"/>
            </a:xfrm>
            <a:custGeom>
              <a:avLst/>
              <a:gdLst>
                <a:gd name="T0" fmla="*/ 7 w 702"/>
                <a:gd name="T1" fmla="*/ 262 h 655"/>
                <a:gd name="T2" fmla="*/ 42 w 702"/>
                <a:gd name="T3" fmla="*/ 171 h 655"/>
                <a:gd name="T4" fmla="*/ 103 w 702"/>
                <a:gd name="T5" fmla="*/ 96 h 655"/>
                <a:gd name="T6" fmla="*/ 184 w 702"/>
                <a:gd name="T7" fmla="*/ 39 h 655"/>
                <a:gd name="T8" fmla="*/ 280 w 702"/>
                <a:gd name="T9" fmla="*/ 7 h 655"/>
                <a:gd name="T10" fmla="*/ 387 w 702"/>
                <a:gd name="T11" fmla="*/ 1 h 655"/>
                <a:gd name="T12" fmla="*/ 488 w 702"/>
                <a:gd name="T13" fmla="*/ 25 h 655"/>
                <a:gd name="T14" fmla="*/ 574 w 702"/>
                <a:gd name="T15" fmla="*/ 75 h 655"/>
                <a:gd name="T16" fmla="*/ 642 w 702"/>
                <a:gd name="T17" fmla="*/ 144 h 655"/>
                <a:gd name="T18" fmla="*/ 686 w 702"/>
                <a:gd name="T19" fmla="*/ 230 h 655"/>
                <a:gd name="T20" fmla="*/ 702 w 702"/>
                <a:gd name="T21" fmla="*/ 327 h 655"/>
                <a:gd name="T22" fmla="*/ 686 w 702"/>
                <a:gd name="T23" fmla="*/ 425 h 655"/>
                <a:gd name="T24" fmla="*/ 642 w 702"/>
                <a:gd name="T25" fmla="*/ 511 h 655"/>
                <a:gd name="T26" fmla="*/ 574 w 702"/>
                <a:gd name="T27" fmla="*/ 581 h 655"/>
                <a:gd name="T28" fmla="*/ 488 w 702"/>
                <a:gd name="T29" fmla="*/ 630 h 655"/>
                <a:gd name="T30" fmla="*/ 387 w 702"/>
                <a:gd name="T31" fmla="*/ 654 h 655"/>
                <a:gd name="T32" fmla="*/ 280 w 702"/>
                <a:gd name="T33" fmla="*/ 648 h 655"/>
                <a:gd name="T34" fmla="*/ 184 w 702"/>
                <a:gd name="T35" fmla="*/ 616 h 655"/>
                <a:gd name="T36" fmla="*/ 103 w 702"/>
                <a:gd name="T37" fmla="*/ 560 h 655"/>
                <a:gd name="T38" fmla="*/ 43 w 702"/>
                <a:gd name="T39" fmla="*/ 484 h 655"/>
                <a:gd name="T40" fmla="*/ 7 w 702"/>
                <a:gd name="T41" fmla="*/ 394 h 655"/>
                <a:gd name="T42" fmla="*/ 6 w 702"/>
                <a:gd name="T43" fmla="*/ 361 h 655"/>
                <a:gd name="T44" fmla="*/ 32 w 702"/>
                <a:gd name="T45" fmla="*/ 454 h 655"/>
                <a:gd name="T46" fmla="*/ 83 w 702"/>
                <a:gd name="T47" fmla="*/ 533 h 655"/>
                <a:gd name="T48" fmla="*/ 157 w 702"/>
                <a:gd name="T49" fmla="*/ 596 h 655"/>
                <a:gd name="T50" fmla="*/ 248 w 702"/>
                <a:gd name="T51" fmla="*/ 637 h 655"/>
                <a:gd name="T52" fmla="*/ 351 w 702"/>
                <a:gd name="T53" fmla="*/ 651 h 655"/>
                <a:gd name="T54" fmla="*/ 454 w 702"/>
                <a:gd name="T55" fmla="*/ 637 h 655"/>
                <a:gd name="T56" fmla="*/ 545 w 702"/>
                <a:gd name="T57" fmla="*/ 596 h 655"/>
                <a:gd name="T58" fmla="*/ 618 w 702"/>
                <a:gd name="T59" fmla="*/ 533 h 655"/>
                <a:gd name="T60" fmla="*/ 670 w 702"/>
                <a:gd name="T61" fmla="*/ 454 h 655"/>
                <a:gd name="T62" fmla="*/ 696 w 702"/>
                <a:gd name="T63" fmla="*/ 361 h 655"/>
                <a:gd name="T64" fmla="*/ 691 w 702"/>
                <a:gd name="T65" fmla="*/ 263 h 655"/>
                <a:gd name="T66" fmla="*/ 656 w 702"/>
                <a:gd name="T67" fmla="*/ 173 h 655"/>
                <a:gd name="T68" fmla="*/ 596 w 702"/>
                <a:gd name="T69" fmla="*/ 99 h 655"/>
                <a:gd name="T70" fmla="*/ 516 w 702"/>
                <a:gd name="T71" fmla="*/ 43 h 655"/>
                <a:gd name="T72" fmla="*/ 421 w 702"/>
                <a:gd name="T73" fmla="*/ 11 h 655"/>
                <a:gd name="T74" fmla="*/ 316 w 702"/>
                <a:gd name="T75" fmla="*/ 6 h 655"/>
                <a:gd name="T76" fmla="*/ 216 w 702"/>
                <a:gd name="T77" fmla="*/ 30 h 655"/>
                <a:gd name="T78" fmla="*/ 131 w 702"/>
                <a:gd name="T79" fmla="*/ 78 h 655"/>
                <a:gd name="T80" fmla="*/ 64 w 702"/>
                <a:gd name="T81" fmla="*/ 147 h 655"/>
                <a:gd name="T82" fmla="*/ 20 w 702"/>
                <a:gd name="T83" fmla="*/ 231 h 655"/>
                <a:gd name="T84" fmla="*/ 4 w 702"/>
                <a:gd name="T85" fmla="*/ 32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2" h="655">
                  <a:moveTo>
                    <a:pt x="0" y="328"/>
                  </a:moveTo>
                  <a:lnTo>
                    <a:pt x="2" y="294"/>
                  </a:lnTo>
                  <a:lnTo>
                    <a:pt x="7" y="262"/>
                  </a:lnTo>
                  <a:lnTo>
                    <a:pt x="16" y="230"/>
                  </a:lnTo>
                  <a:lnTo>
                    <a:pt x="28" y="200"/>
                  </a:lnTo>
                  <a:lnTo>
                    <a:pt x="42" y="171"/>
                  </a:lnTo>
                  <a:lnTo>
                    <a:pt x="60" y="144"/>
                  </a:lnTo>
                  <a:lnTo>
                    <a:pt x="80" y="119"/>
                  </a:lnTo>
                  <a:lnTo>
                    <a:pt x="103" y="96"/>
                  </a:lnTo>
                  <a:lnTo>
                    <a:pt x="128" y="75"/>
                  </a:lnTo>
                  <a:lnTo>
                    <a:pt x="155" y="56"/>
                  </a:lnTo>
                  <a:lnTo>
                    <a:pt x="184" y="39"/>
                  </a:lnTo>
                  <a:lnTo>
                    <a:pt x="214" y="25"/>
                  </a:lnTo>
                  <a:lnTo>
                    <a:pt x="247" y="14"/>
                  </a:lnTo>
                  <a:lnTo>
                    <a:pt x="280" y="7"/>
                  </a:lnTo>
                  <a:lnTo>
                    <a:pt x="315" y="1"/>
                  </a:lnTo>
                  <a:lnTo>
                    <a:pt x="351" y="0"/>
                  </a:lnTo>
                  <a:lnTo>
                    <a:pt x="387" y="1"/>
                  </a:lnTo>
                  <a:lnTo>
                    <a:pt x="422" y="7"/>
                  </a:lnTo>
                  <a:lnTo>
                    <a:pt x="455" y="14"/>
                  </a:lnTo>
                  <a:lnTo>
                    <a:pt x="488" y="25"/>
                  </a:lnTo>
                  <a:lnTo>
                    <a:pt x="518" y="39"/>
                  </a:lnTo>
                  <a:lnTo>
                    <a:pt x="547" y="55"/>
                  </a:lnTo>
                  <a:lnTo>
                    <a:pt x="574" y="75"/>
                  </a:lnTo>
                  <a:lnTo>
                    <a:pt x="599" y="96"/>
                  </a:lnTo>
                  <a:lnTo>
                    <a:pt x="622" y="119"/>
                  </a:lnTo>
                  <a:lnTo>
                    <a:pt x="642" y="144"/>
                  </a:lnTo>
                  <a:lnTo>
                    <a:pt x="660" y="171"/>
                  </a:lnTo>
                  <a:lnTo>
                    <a:pt x="674" y="200"/>
                  </a:lnTo>
                  <a:lnTo>
                    <a:pt x="686" y="230"/>
                  </a:lnTo>
                  <a:lnTo>
                    <a:pt x="695" y="261"/>
                  </a:lnTo>
                  <a:lnTo>
                    <a:pt x="700" y="294"/>
                  </a:lnTo>
                  <a:lnTo>
                    <a:pt x="702" y="327"/>
                  </a:lnTo>
                  <a:lnTo>
                    <a:pt x="700" y="361"/>
                  </a:lnTo>
                  <a:lnTo>
                    <a:pt x="695" y="394"/>
                  </a:lnTo>
                  <a:lnTo>
                    <a:pt x="686" y="425"/>
                  </a:lnTo>
                  <a:lnTo>
                    <a:pt x="674" y="455"/>
                  </a:lnTo>
                  <a:lnTo>
                    <a:pt x="660" y="484"/>
                  </a:lnTo>
                  <a:lnTo>
                    <a:pt x="642" y="511"/>
                  </a:lnTo>
                  <a:lnTo>
                    <a:pt x="622" y="536"/>
                  </a:lnTo>
                  <a:lnTo>
                    <a:pt x="599" y="560"/>
                  </a:lnTo>
                  <a:lnTo>
                    <a:pt x="574" y="581"/>
                  </a:lnTo>
                  <a:lnTo>
                    <a:pt x="547" y="599"/>
                  </a:lnTo>
                  <a:lnTo>
                    <a:pt x="518" y="616"/>
                  </a:lnTo>
                  <a:lnTo>
                    <a:pt x="488" y="630"/>
                  </a:lnTo>
                  <a:lnTo>
                    <a:pt x="455" y="641"/>
                  </a:lnTo>
                  <a:lnTo>
                    <a:pt x="422" y="648"/>
                  </a:lnTo>
                  <a:lnTo>
                    <a:pt x="387" y="654"/>
                  </a:lnTo>
                  <a:lnTo>
                    <a:pt x="351" y="655"/>
                  </a:lnTo>
                  <a:lnTo>
                    <a:pt x="315" y="654"/>
                  </a:lnTo>
                  <a:lnTo>
                    <a:pt x="280" y="648"/>
                  </a:lnTo>
                  <a:lnTo>
                    <a:pt x="247" y="641"/>
                  </a:lnTo>
                  <a:lnTo>
                    <a:pt x="215" y="630"/>
                  </a:lnTo>
                  <a:lnTo>
                    <a:pt x="184" y="616"/>
                  </a:lnTo>
                  <a:lnTo>
                    <a:pt x="155" y="599"/>
                  </a:lnTo>
                  <a:lnTo>
                    <a:pt x="128" y="581"/>
                  </a:lnTo>
                  <a:lnTo>
                    <a:pt x="103" y="560"/>
                  </a:lnTo>
                  <a:lnTo>
                    <a:pt x="80" y="536"/>
                  </a:lnTo>
                  <a:lnTo>
                    <a:pt x="60" y="511"/>
                  </a:lnTo>
                  <a:lnTo>
                    <a:pt x="43" y="484"/>
                  </a:lnTo>
                  <a:lnTo>
                    <a:pt x="28" y="455"/>
                  </a:lnTo>
                  <a:lnTo>
                    <a:pt x="16" y="425"/>
                  </a:lnTo>
                  <a:lnTo>
                    <a:pt x="7" y="394"/>
                  </a:lnTo>
                  <a:lnTo>
                    <a:pt x="2" y="361"/>
                  </a:lnTo>
                  <a:lnTo>
                    <a:pt x="0" y="328"/>
                  </a:lnTo>
                  <a:close/>
                  <a:moveTo>
                    <a:pt x="6" y="361"/>
                  </a:moveTo>
                  <a:lnTo>
                    <a:pt x="11" y="393"/>
                  </a:lnTo>
                  <a:lnTo>
                    <a:pt x="20" y="424"/>
                  </a:lnTo>
                  <a:lnTo>
                    <a:pt x="32" y="454"/>
                  </a:lnTo>
                  <a:lnTo>
                    <a:pt x="46" y="482"/>
                  </a:lnTo>
                  <a:lnTo>
                    <a:pt x="64" y="508"/>
                  </a:lnTo>
                  <a:lnTo>
                    <a:pt x="83" y="533"/>
                  </a:lnTo>
                  <a:lnTo>
                    <a:pt x="106" y="556"/>
                  </a:lnTo>
                  <a:lnTo>
                    <a:pt x="130" y="577"/>
                  </a:lnTo>
                  <a:lnTo>
                    <a:pt x="157" y="596"/>
                  </a:lnTo>
                  <a:lnTo>
                    <a:pt x="186" y="612"/>
                  </a:lnTo>
                  <a:lnTo>
                    <a:pt x="216" y="626"/>
                  </a:lnTo>
                  <a:lnTo>
                    <a:pt x="248" y="637"/>
                  </a:lnTo>
                  <a:lnTo>
                    <a:pt x="281" y="644"/>
                  </a:lnTo>
                  <a:lnTo>
                    <a:pt x="316" y="649"/>
                  </a:lnTo>
                  <a:lnTo>
                    <a:pt x="351" y="651"/>
                  </a:lnTo>
                  <a:lnTo>
                    <a:pt x="386" y="650"/>
                  </a:lnTo>
                  <a:lnTo>
                    <a:pt x="421" y="644"/>
                  </a:lnTo>
                  <a:lnTo>
                    <a:pt x="454" y="637"/>
                  </a:lnTo>
                  <a:lnTo>
                    <a:pt x="486" y="626"/>
                  </a:lnTo>
                  <a:lnTo>
                    <a:pt x="516" y="612"/>
                  </a:lnTo>
                  <a:lnTo>
                    <a:pt x="545" y="596"/>
                  </a:lnTo>
                  <a:lnTo>
                    <a:pt x="571" y="577"/>
                  </a:lnTo>
                  <a:lnTo>
                    <a:pt x="596" y="557"/>
                  </a:lnTo>
                  <a:lnTo>
                    <a:pt x="618" y="533"/>
                  </a:lnTo>
                  <a:lnTo>
                    <a:pt x="639" y="509"/>
                  </a:lnTo>
                  <a:lnTo>
                    <a:pt x="656" y="482"/>
                  </a:lnTo>
                  <a:lnTo>
                    <a:pt x="670" y="454"/>
                  </a:lnTo>
                  <a:lnTo>
                    <a:pt x="682" y="424"/>
                  </a:lnTo>
                  <a:lnTo>
                    <a:pt x="691" y="393"/>
                  </a:lnTo>
                  <a:lnTo>
                    <a:pt x="696" y="361"/>
                  </a:lnTo>
                  <a:lnTo>
                    <a:pt x="698" y="328"/>
                  </a:lnTo>
                  <a:lnTo>
                    <a:pt x="696" y="295"/>
                  </a:lnTo>
                  <a:lnTo>
                    <a:pt x="691" y="263"/>
                  </a:lnTo>
                  <a:lnTo>
                    <a:pt x="682" y="231"/>
                  </a:lnTo>
                  <a:lnTo>
                    <a:pt x="670" y="202"/>
                  </a:lnTo>
                  <a:lnTo>
                    <a:pt x="656" y="173"/>
                  </a:lnTo>
                  <a:lnTo>
                    <a:pt x="639" y="147"/>
                  </a:lnTo>
                  <a:lnTo>
                    <a:pt x="619" y="122"/>
                  </a:lnTo>
                  <a:lnTo>
                    <a:pt x="596" y="99"/>
                  </a:lnTo>
                  <a:lnTo>
                    <a:pt x="572" y="78"/>
                  </a:lnTo>
                  <a:lnTo>
                    <a:pt x="545" y="59"/>
                  </a:lnTo>
                  <a:lnTo>
                    <a:pt x="516" y="43"/>
                  </a:lnTo>
                  <a:lnTo>
                    <a:pt x="486" y="30"/>
                  </a:lnTo>
                  <a:lnTo>
                    <a:pt x="454" y="18"/>
                  </a:lnTo>
                  <a:lnTo>
                    <a:pt x="421" y="11"/>
                  </a:lnTo>
                  <a:lnTo>
                    <a:pt x="387" y="6"/>
                  </a:lnTo>
                  <a:lnTo>
                    <a:pt x="351" y="4"/>
                  </a:lnTo>
                  <a:lnTo>
                    <a:pt x="316" y="6"/>
                  </a:lnTo>
                  <a:lnTo>
                    <a:pt x="281" y="11"/>
                  </a:lnTo>
                  <a:lnTo>
                    <a:pt x="248" y="18"/>
                  </a:lnTo>
                  <a:lnTo>
                    <a:pt x="216" y="30"/>
                  </a:lnTo>
                  <a:lnTo>
                    <a:pt x="186" y="43"/>
                  </a:lnTo>
                  <a:lnTo>
                    <a:pt x="157" y="59"/>
                  </a:lnTo>
                  <a:lnTo>
                    <a:pt x="131" y="78"/>
                  </a:lnTo>
                  <a:lnTo>
                    <a:pt x="106" y="99"/>
                  </a:lnTo>
                  <a:lnTo>
                    <a:pt x="84" y="122"/>
                  </a:lnTo>
                  <a:lnTo>
                    <a:pt x="64" y="147"/>
                  </a:lnTo>
                  <a:lnTo>
                    <a:pt x="46" y="173"/>
                  </a:lnTo>
                  <a:lnTo>
                    <a:pt x="32" y="202"/>
                  </a:lnTo>
                  <a:lnTo>
                    <a:pt x="20" y="231"/>
                  </a:lnTo>
                  <a:lnTo>
                    <a:pt x="11" y="262"/>
                  </a:lnTo>
                  <a:lnTo>
                    <a:pt x="6" y="295"/>
                  </a:lnTo>
                  <a:lnTo>
                    <a:pt x="4" y="327"/>
                  </a:lnTo>
                  <a:lnTo>
                    <a:pt x="6" y="36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199647" y="4250127"/>
              <a:ext cx="1019175" cy="950913"/>
            </a:xfrm>
            <a:custGeom>
              <a:avLst/>
              <a:gdLst>
                <a:gd name="T0" fmla="*/ 0 w 2384"/>
                <a:gd name="T1" fmla="*/ 1112 h 2224"/>
                <a:gd name="T2" fmla="*/ 1192 w 2384"/>
                <a:gd name="T3" fmla="*/ 0 h 2224"/>
                <a:gd name="T4" fmla="*/ 1192 w 2384"/>
                <a:gd name="T5" fmla="*/ 0 h 2224"/>
                <a:gd name="T6" fmla="*/ 1192 w 2384"/>
                <a:gd name="T7" fmla="*/ 0 h 2224"/>
                <a:gd name="T8" fmla="*/ 2384 w 2384"/>
                <a:gd name="T9" fmla="*/ 1112 h 2224"/>
                <a:gd name="T10" fmla="*/ 2384 w 2384"/>
                <a:gd name="T11" fmla="*/ 1112 h 2224"/>
                <a:gd name="T12" fmla="*/ 2384 w 2384"/>
                <a:gd name="T13" fmla="*/ 1112 h 2224"/>
                <a:gd name="T14" fmla="*/ 1192 w 2384"/>
                <a:gd name="T15" fmla="*/ 2224 h 2224"/>
                <a:gd name="T16" fmla="*/ 1192 w 2384"/>
                <a:gd name="T17" fmla="*/ 2224 h 2224"/>
                <a:gd name="T18" fmla="*/ 1192 w 2384"/>
                <a:gd name="T19" fmla="*/ 2224 h 2224"/>
                <a:gd name="T20" fmla="*/ 0 w 2384"/>
                <a:gd name="T21" fmla="*/ 1112 h 2224"/>
                <a:gd name="T22" fmla="*/ 0 w 2384"/>
                <a:gd name="T23" fmla="*/ 1112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4" h="2224">
                  <a:moveTo>
                    <a:pt x="0" y="1112"/>
                  </a:moveTo>
                  <a:cubicBezTo>
                    <a:pt x="0" y="498"/>
                    <a:pt x="534" y="0"/>
                    <a:pt x="1192" y="0"/>
                  </a:cubicBezTo>
                  <a:cubicBezTo>
                    <a:pt x="1192" y="0"/>
                    <a:pt x="1192" y="0"/>
                    <a:pt x="1192" y="0"/>
                  </a:cubicBezTo>
                  <a:lnTo>
                    <a:pt x="1192" y="0"/>
                  </a:lnTo>
                  <a:cubicBezTo>
                    <a:pt x="1851" y="0"/>
                    <a:pt x="2384" y="498"/>
                    <a:pt x="2384" y="1112"/>
                  </a:cubicBezTo>
                  <a:cubicBezTo>
                    <a:pt x="2384" y="1112"/>
                    <a:pt x="2384" y="1112"/>
                    <a:pt x="2384" y="1112"/>
                  </a:cubicBezTo>
                  <a:lnTo>
                    <a:pt x="2384" y="1112"/>
                  </a:lnTo>
                  <a:cubicBezTo>
                    <a:pt x="2384" y="1727"/>
                    <a:pt x="1851" y="2224"/>
                    <a:pt x="1192" y="2224"/>
                  </a:cubicBezTo>
                  <a:cubicBezTo>
                    <a:pt x="1192" y="2224"/>
                    <a:pt x="1192" y="2224"/>
                    <a:pt x="1192" y="2224"/>
                  </a:cubicBezTo>
                  <a:lnTo>
                    <a:pt x="1192" y="2224"/>
                  </a:lnTo>
                  <a:cubicBezTo>
                    <a:pt x="534" y="2224"/>
                    <a:pt x="0" y="1727"/>
                    <a:pt x="0" y="1112"/>
                  </a:cubicBezTo>
                  <a:cubicBezTo>
                    <a:pt x="0" y="1112"/>
                    <a:pt x="0" y="1112"/>
                    <a:pt x="0" y="1112"/>
                  </a:cubicBezTo>
                  <a:close/>
                </a:path>
              </a:pathLst>
            </a:custGeom>
            <a:solidFill>
              <a:srgbClr val="FF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5196472" y="4245365"/>
              <a:ext cx="1025525" cy="958850"/>
            </a:xfrm>
            <a:custGeom>
              <a:avLst/>
              <a:gdLst>
                <a:gd name="T0" fmla="*/ 6 w 646"/>
                <a:gd name="T1" fmla="*/ 242 h 604"/>
                <a:gd name="T2" fmla="*/ 39 w 646"/>
                <a:gd name="T3" fmla="*/ 159 h 604"/>
                <a:gd name="T4" fmla="*/ 94 w 646"/>
                <a:gd name="T5" fmla="*/ 89 h 604"/>
                <a:gd name="T6" fmla="*/ 169 w 646"/>
                <a:gd name="T7" fmla="*/ 37 h 604"/>
                <a:gd name="T8" fmla="*/ 258 w 646"/>
                <a:gd name="T9" fmla="*/ 7 h 604"/>
                <a:gd name="T10" fmla="*/ 356 w 646"/>
                <a:gd name="T11" fmla="*/ 2 h 604"/>
                <a:gd name="T12" fmla="*/ 448 w 646"/>
                <a:gd name="T13" fmla="*/ 24 h 604"/>
                <a:gd name="T14" fmla="*/ 528 w 646"/>
                <a:gd name="T15" fmla="*/ 69 h 604"/>
                <a:gd name="T16" fmla="*/ 591 w 646"/>
                <a:gd name="T17" fmla="*/ 133 h 604"/>
                <a:gd name="T18" fmla="*/ 631 w 646"/>
                <a:gd name="T19" fmla="*/ 213 h 604"/>
                <a:gd name="T20" fmla="*/ 646 w 646"/>
                <a:gd name="T21" fmla="*/ 302 h 604"/>
                <a:gd name="T22" fmla="*/ 631 w 646"/>
                <a:gd name="T23" fmla="*/ 392 h 604"/>
                <a:gd name="T24" fmla="*/ 591 w 646"/>
                <a:gd name="T25" fmla="*/ 471 h 604"/>
                <a:gd name="T26" fmla="*/ 529 w 646"/>
                <a:gd name="T27" fmla="*/ 536 h 604"/>
                <a:gd name="T28" fmla="*/ 449 w 646"/>
                <a:gd name="T29" fmla="*/ 581 h 604"/>
                <a:gd name="T30" fmla="*/ 356 w 646"/>
                <a:gd name="T31" fmla="*/ 603 h 604"/>
                <a:gd name="T32" fmla="*/ 258 w 646"/>
                <a:gd name="T33" fmla="*/ 598 h 604"/>
                <a:gd name="T34" fmla="*/ 169 w 646"/>
                <a:gd name="T35" fmla="*/ 568 h 604"/>
                <a:gd name="T36" fmla="*/ 94 w 646"/>
                <a:gd name="T37" fmla="*/ 516 h 604"/>
                <a:gd name="T38" fmla="*/ 39 w 646"/>
                <a:gd name="T39" fmla="*/ 447 h 604"/>
                <a:gd name="T40" fmla="*/ 6 w 646"/>
                <a:gd name="T41" fmla="*/ 364 h 604"/>
                <a:gd name="T42" fmla="*/ 6 w 646"/>
                <a:gd name="T43" fmla="*/ 333 h 604"/>
                <a:gd name="T44" fmla="*/ 29 w 646"/>
                <a:gd name="T45" fmla="*/ 418 h 604"/>
                <a:gd name="T46" fmla="*/ 77 w 646"/>
                <a:gd name="T47" fmla="*/ 492 h 604"/>
                <a:gd name="T48" fmla="*/ 145 w 646"/>
                <a:gd name="T49" fmla="*/ 549 h 604"/>
                <a:gd name="T50" fmla="*/ 228 w 646"/>
                <a:gd name="T51" fmla="*/ 587 h 604"/>
                <a:gd name="T52" fmla="*/ 323 w 646"/>
                <a:gd name="T53" fmla="*/ 600 h 604"/>
                <a:gd name="T54" fmla="*/ 418 w 646"/>
                <a:gd name="T55" fmla="*/ 587 h 604"/>
                <a:gd name="T56" fmla="*/ 501 w 646"/>
                <a:gd name="T57" fmla="*/ 549 h 604"/>
                <a:gd name="T58" fmla="*/ 569 w 646"/>
                <a:gd name="T59" fmla="*/ 492 h 604"/>
                <a:gd name="T60" fmla="*/ 616 w 646"/>
                <a:gd name="T61" fmla="*/ 419 h 604"/>
                <a:gd name="T62" fmla="*/ 640 w 646"/>
                <a:gd name="T63" fmla="*/ 333 h 604"/>
                <a:gd name="T64" fmla="*/ 635 w 646"/>
                <a:gd name="T65" fmla="*/ 243 h 604"/>
                <a:gd name="T66" fmla="*/ 603 w 646"/>
                <a:gd name="T67" fmla="*/ 161 h 604"/>
                <a:gd name="T68" fmla="*/ 548 w 646"/>
                <a:gd name="T69" fmla="*/ 92 h 604"/>
                <a:gd name="T70" fmla="*/ 475 w 646"/>
                <a:gd name="T71" fmla="*/ 41 h 604"/>
                <a:gd name="T72" fmla="*/ 387 w 646"/>
                <a:gd name="T73" fmla="*/ 11 h 604"/>
                <a:gd name="T74" fmla="*/ 290 w 646"/>
                <a:gd name="T75" fmla="*/ 6 h 604"/>
                <a:gd name="T76" fmla="*/ 199 w 646"/>
                <a:gd name="T77" fmla="*/ 28 h 604"/>
                <a:gd name="T78" fmla="*/ 120 w 646"/>
                <a:gd name="T79" fmla="*/ 73 h 604"/>
                <a:gd name="T80" fmla="*/ 59 w 646"/>
                <a:gd name="T81" fmla="*/ 136 h 604"/>
                <a:gd name="T82" fmla="*/ 19 w 646"/>
                <a:gd name="T83" fmla="*/ 214 h 604"/>
                <a:gd name="T84" fmla="*/ 4 w 646"/>
                <a:gd name="T85" fmla="*/ 30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6" h="604">
                  <a:moveTo>
                    <a:pt x="0" y="303"/>
                  </a:moveTo>
                  <a:lnTo>
                    <a:pt x="1" y="272"/>
                  </a:lnTo>
                  <a:lnTo>
                    <a:pt x="6" y="242"/>
                  </a:lnTo>
                  <a:lnTo>
                    <a:pt x="15" y="213"/>
                  </a:lnTo>
                  <a:lnTo>
                    <a:pt x="25" y="185"/>
                  </a:lnTo>
                  <a:lnTo>
                    <a:pt x="39" y="159"/>
                  </a:lnTo>
                  <a:lnTo>
                    <a:pt x="55" y="134"/>
                  </a:lnTo>
                  <a:lnTo>
                    <a:pt x="73" y="110"/>
                  </a:lnTo>
                  <a:lnTo>
                    <a:pt x="94" y="89"/>
                  </a:lnTo>
                  <a:lnTo>
                    <a:pt x="117" y="69"/>
                  </a:lnTo>
                  <a:lnTo>
                    <a:pt x="142" y="52"/>
                  </a:lnTo>
                  <a:lnTo>
                    <a:pt x="169" y="37"/>
                  </a:lnTo>
                  <a:lnTo>
                    <a:pt x="197" y="24"/>
                  </a:lnTo>
                  <a:lnTo>
                    <a:pt x="227" y="14"/>
                  </a:lnTo>
                  <a:lnTo>
                    <a:pt x="258" y="7"/>
                  </a:lnTo>
                  <a:lnTo>
                    <a:pt x="290" y="2"/>
                  </a:lnTo>
                  <a:lnTo>
                    <a:pt x="323" y="0"/>
                  </a:lnTo>
                  <a:lnTo>
                    <a:pt x="356" y="2"/>
                  </a:lnTo>
                  <a:lnTo>
                    <a:pt x="388" y="7"/>
                  </a:lnTo>
                  <a:lnTo>
                    <a:pt x="419" y="14"/>
                  </a:lnTo>
                  <a:lnTo>
                    <a:pt x="448" y="24"/>
                  </a:lnTo>
                  <a:lnTo>
                    <a:pt x="477" y="37"/>
                  </a:lnTo>
                  <a:lnTo>
                    <a:pt x="503" y="52"/>
                  </a:lnTo>
                  <a:lnTo>
                    <a:pt x="528" y="69"/>
                  </a:lnTo>
                  <a:lnTo>
                    <a:pt x="551" y="89"/>
                  </a:lnTo>
                  <a:lnTo>
                    <a:pt x="572" y="110"/>
                  </a:lnTo>
                  <a:lnTo>
                    <a:pt x="591" y="133"/>
                  </a:lnTo>
                  <a:lnTo>
                    <a:pt x="607" y="158"/>
                  </a:lnTo>
                  <a:lnTo>
                    <a:pt x="620" y="185"/>
                  </a:lnTo>
                  <a:lnTo>
                    <a:pt x="631" y="213"/>
                  </a:lnTo>
                  <a:lnTo>
                    <a:pt x="639" y="241"/>
                  </a:lnTo>
                  <a:lnTo>
                    <a:pt x="644" y="271"/>
                  </a:lnTo>
                  <a:lnTo>
                    <a:pt x="646" y="302"/>
                  </a:lnTo>
                  <a:lnTo>
                    <a:pt x="644" y="333"/>
                  </a:lnTo>
                  <a:lnTo>
                    <a:pt x="639" y="363"/>
                  </a:lnTo>
                  <a:lnTo>
                    <a:pt x="631" y="392"/>
                  </a:lnTo>
                  <a:lnTo>
                    <a:pt x="620" y="420"/>
                  </a:lnTo>
                  <a:lnTo>
                    <a:pt x="607" y="446"/>
                  </a:lnTo>
                  <a:lnTo>
                    <a:pt x="591" y="471"/>
                  </a:lnTo>
                  <a:lnTo>
                    <a:pt x="572" y="495"/>
                  </a:lnTo>
                  <a:lnTo>
                    <a:pt x="551" y="516"/>
                  </a:lnTo>
                  <a:lnTo>
                    <a:pt x="529" y="536"/>
                  </a:lnTo>
                  <a:lnTo>
                    <a:pt x="504" y="553"/>
                  </a:lnTo>
                  <a:lnTo>
                    <a:pt x="477" y="568"/>
                  </a:lnTo>
                  <a:lnTo>
                    <a:pt x="449" y="581"/>
                  </a:lnTo>
                  <a:lnTo>
                    <a:pt x="419" y="591"/>
                  </a:lnTo>
                  <a:lnTo>
                    <a:pt x="388" y="598"/>
                  </a:lnTo>
                  <a:lnTo>
                    <a:pt x="356" y="603"/>
                  </a:lnTo>
                  <a:lnTo>
                    <a:pt x="323" y="604"/>
                  </a:lnTo>
                  <a:lnTo>
                    <a:pt x="290" y="603"/>
                  </a:lnTo>
                  <a:lnTo>
                    <a:pt x="258" y="598"/>
                  </a:lnTo>
                  <a:lnTo>
                    <a:pt x="227" y="591"/>
                  </a:lnTo>
                  <a:lnTo>
                    <a:pt x="197" y="581"/>
                  </a:lnTo>
                  <a:lnTo>
                    <a:pt x="169" y="568"/>
                  </a:lnTo>
                  <a:lnTo>
                    <a:pt x="142" y="553"/>
                  </a:lnTo>
                  <a:lnTo>
                    <a:pt x="118" y="536"/>
                  </a:lnTo>
                  <a:lnTo>
                    <a:pt x="94" y="516"/>
                  </a:lnTo>
                  <a:lnTo>
                    <a:pt x="74" y="495"/>
                  </a:lnTo>
                  <a:lnTo>
                    <a:pt x="55" y="471"/>
                  </a:lnTo>
                  <a:lnTo>
                    <a:pt x="39" y="447"/>
                  </a:lnTo>
                  <a:lnTo>
                    <a:pt x="25" y="420"/>
                  </a:lnTo>
                  <a:lnTo>
                    <a:pt x="15" y="392"/>
                  </a:lnTo>
                  <a:lnTo>
                    <a:pt x="6" y="364"/>
                  </a:lnTo>
                  <a:lnTo>
                    <a:pt x="2" y="334"/>
                  </a:lnTo>
                  <a:lnTo>
                    <a:pt x="0" y="303"/>
                  </a:lnTo>
                  <a:close/>
                  <a:moveTo>
                    <a:pt x="6" y="333"/>
                  </a:moveTo>
                  <a:lnTo>
                    <a:pt x="10" y="362"/>
                  </a:lnTo>
                  <a:lnTo>
                    <a:pt x="19" y="391"/>
                  </a:lnTo>
                  <a:lnTo>
                    <a:pt x="29" y="418"/>
                  </a:lnTo>
                  <a:lnTo>
                    <a:pt x="43" y="444"/>
                  </a:lnTo>
                  <a:lnTo>
                    <a:pt x="59" y="469"/>
                  </a:lnTo>
                  <a:lnTo>
                    <a:pt x="77" y="492"/>
                  </a:lnTo>
                  <a:lnTo>
                    <a:pt x="97" y="513"/>
                  </a:lnTo>
                  <a:lnTo>
                    <a:pt x="120" y="532"/>
                  </a:lnTo>
                  <a:lnTo>
                    <a:pt x="145" y="549"/>
                  </a:lnTo>
                  <a:lnTo>
                    <a:pt x="171" y="564"/>
                  </a:lnTo>
                  <a:lnTo>
                    <a:pt x="199" y="577"/>
                  </a:lnTo>
                  <a:lnTo>
                    <a:pt x="228" y="587"/>
                  </a:lnTo>
                  <a:lnTo>
                    <a:pt x="259" y="594"/>
                  </a:lnTo>
                  <a:lnTo>
                    <a:pt x="290" y="598"/>
                  </a:lnTo>
                  <a:lnTo>
                    <a:pt x="323" y="600"/>
                  </a:lnTo>
                  <a:lnTo>
                    <a:pt x="355" y="599"/>
                  </a:lnTo>
                  <a:lnTo>
                    <a:pt x="387" y="594"/>
                  </a:lnTo>
                  <a:lnTo>
                    <a:pt x="418" y="587"/>
                  </a:lnTo>
                  <a:lnTo>
                    <a:pt x="447" y="577"/>
                  </a:lnTo>
                  <a:lnTo>
                    <a:pt x="475" y="564"/>
                  </a:lnTo>
                  <a:lnTo>
                    <a:pt x="501" y="549"/>
                  </a:lnTo>
                  <a:lnTo>
                    <a:pt x="526" y="532"/>
                  </a:lnTo>
                  <a:lnTo>
                    <a:pt x="548" y="513"/>
                  </a:lnTo>
                  <a:lnTo>
                    <a:pt x="569" y="492"/>
                  </a:lnTo>
                  <a:lnTo>
                    <a:pt x="587" y="469"/>
                  </a:lnTo>
                  <a:lnTo>
                    <a:pt x="603" y="444"/>
                  </a:lnTo>
                  <a:lnTo>
                    <a:pt x="616" y="419"/>
                  </a:lnTo>
                  <a:lnTo>
                    <a:pt x="627" y="391"/>
                  </a:lnTo>
                  <a:lnTo>
                    <a:pt x="635" y="363"/>
                  </a:lnTo>
                  <a:lnTo>
                    <a:pt x="640" y="333"/>
                  </a:lnTo>
                  <a:lnTo>
                    <a:pt x="641" y="303"/>
                  </a:lnTo>
                  <a:lnTo>
                    <a:pt x="640" y="272"/>
                  </a:lnTo>
                  <a:lnTo>
                    <a:pt x="635" y="243"/>
                  </a:lnTo>
                  <a:lnTo>
                    <a:pt x="627" y="214"/>
                  </a:lnTo>
                  <a:lnTo>
                    <a:pt x="616" y="187"/>
                  </a:lnTo>
                  <a:lnTo>
                    <a:pt x="603" y="161"/>
                  </a:lnTo>
                  <a:lnTo>
                    <a:pt x="587" y="136"/>
                  </a:lnTo>
                  <a:lnTo>
                    <a:pt x="569" y="113"/>
                  </a:lnTo>
                  <a:lnTo>
                    <a:pt x="548" y="92"/>
                  </a:lnTo>
                  <a:lnTo>
                    <a:pt x="526" y="73"/>
                  </a:lnTo>
                  <a:lnTo>
                    <a:pt x="501" y="56"/>
                  </a:lnTo>
                  <a:lnTo>
                    <a:pt x="475" y="41"/>
                  </a:lnTo>
                  <a:lnTo>
                    <a:pt x="447" y="28"/>
                  </a:lnTo>
                  <a:lnTo>
                    <a:pt x="418" y="18"/>
                  </a:lnTo>
                  <a:lnTo>
                    <a:pt x="387" y="11"/>
                  </a:lnTo>
                  <a:lnTo>
                    <a:pt x="356" y="6"/>
                  </a:lnTo>
                  <a:lnTo>
                    <a:pt x="323" y="5"/>
                  </a:lnTo>
                  <a:lnTo>
                    <a:pt x="290" y="6"/>
                  </a:lnTo>
                  <a:lnTo>
                    <a:pt x="259" y="11"/>
                  </a:lnTo>
                  <a:lnTo>
                    <a:pt x="228" y="18"/>
                  </a:lnTo>
                  <a:lnTo>
                    <a:pt x="199" y="28"/>
                  </a:lnTo>
                  <a:lnTo>
                    <a:pt x="171" y="41"/>
                  </a:lnTo>
                  <a:lnTo>
                    <a:pt x="145" y="56"/>
                  </a:lnTo>
                  <a:lnTo>
                    <a:pt x="120" y="73"/>
                  </a:lnTo>
                  <a:lnTo>
                    <a:pt x="97" y="92"/>
                  </a:lnTo>
                  <a:lnTo>
                    <a:pt x="77" y="113"/>
                  </a:lnTo>
                  <a:lnTo>
                    <a:pt x="59" y="136"/>
                  </a:lnTo>
                  <a:lnTo>
                    <a:pt x="43" y="161"/>
                  </a:lnTo>
                  <a:lnTo>
                    <a:pt x="29" y="186"/>
                  </a:lnTo>
                  <a:lnTo>
                    <a:pt x="19" y="214"/>
                  </a:lnTo>
                  <a:lnTo>
                    <a:pt x="10" y="243"/>
                  </a:lnTo>
                  <a:lnTo>
                    <a:pt x="6" y="272"/>
                  </a:lnTo>
                  <a:lnTo>
                    <a:pt x="4" y="302"/>
                  </a:lnTo>
                  <a:lnTo>
                    <a:pt x="6" y="3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6779209" y="4078677"/>
              <a:ext cx="1387475" cy="1293813"/>
            </a:xfrm>
            <a:custGeom>
              <a:avLst/>
              <a:gdLst>
                <a:gd name="T0" fmla="*/ 0 w 3248"/>
                <a:gd name="T1" fmla="*/ 1512 h 3024"/>
                <a:gd name="T2" fmla="*/ 1624 w 3248"/>
                <a:gd name="T3" fmla="*/ 0 h 3024"/>
                <a:gd name="T4" fmla="*/ 1624 w 3248"/>
                <a:gd name="T5" fmla="*/ 0 h 3024"/>
                <a:gd name="T6" fmla="*/ 1624 w 3248"/>
                <a:gd name="T7" fmla="*/ 0 h 3024"/>
                <a:gd name="T8" fmla="*/ 3248 w 3248"/>
                <a:gd name="T9" fmla="*/ 1512 h 3024"/>
                <a:gd name="T10" fmla="*/ 3248 w 3248"/>
                <a:gd name="T11" fmla="*/ 1512 h 3024"/>
                <a:gd name="T12" fmla="*/ 3248 w 3248"/>
                <a:gd name="T13" fmla="*/ 1512 h 3024"/>
                <a:gd name="T14" fmla="*/ 1624 w 3248"/>
                <a:gd name="T15" fmla="*/ 3024 h 3024"/>
                <a:gd name="T16" fmla="*/ 1624 w 3248"/>
                <a:gd name="T17" fmla="*/ 3024 h 3024"/>
                <a:gd name="T18" fmla="*/ 1624 w 3248"/>
                <a:gd name="T19" fmla="*/ 3024 h 3024"/>
                <a:gd name="T20" fmla="*/ 0 w 3248"/>
                <a:gd name="T21" fmla="*/ 1512 h 3024"/>
                <a:gd name="T22" fmla="*/ 0 w 3248"/>
                <a:gd name="T23" fmla="*/ 151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8" h="3024">
                  <a:moveTo>
                    <a:pt x="0" y="1512"/>
                  </a:moveTo>
                  <a:cubicBezTo>
                    <a:pt x="0" y="677"/>
                    <a:pt x="728" y="0"/>
                    <a:pt x="1624" y="0"/>
                  </a:cubicBezTo>
                  <a:cubicBezTo>
                    <a:pt x="1624" y="0"/>
                    <a:pt x="1624" y="0"/>
                    <a:pt x="1624" y="0"/>
                  </a:cubicBezTo>
                  <a:lnTo>
                    <a:pt x="1624" y="0"/>
                  </a:lnTo>
                  <a:cubicBezTo>
                    <a:pt x="2521" y="0"/>
                    <a:pt x="3248" y="677"/>
                    <a:pt x="3248" y="1512"/>
                  </a:cubicBezTo>
                  <a:cubicBezTo>
                    <a:pt x="3248" y="1512"/>
                    <a:pt x="3248" y="1512"/>
                    <a:pt x="3248" y="1512"/>
                  </a:cubicBezTo>
                  <a:lnTo>
                    <a:pt x="3248" y="1512"/>
                  </a:lnTo>
                  <a:cubicBezTo>
                    <a:pt x="3248" y="2348"/>
                    <a:pt x="2521" y="3024"/>
                    <a:pt x="1624" y="3024"/>
                  </a:cubicBezTo>
                  <a:cubicBezTo>
                    <a:pt x="1624" y="3024"/>
                    <a:pt x="1624" y="3024"/>
                    <a:pt x="1624" y="3024"/>
                  </a:cubicBezTo>
                  <a:lnTo>
                    <a:pt x="1624" y="3024"/>
                  </a:lnTo>
                  <a:cubicBezTo>
                    <a:pt x="728" y="3024"/>
                    <a:pt x="0" y="2348"/>
                    <a:pt x="0" y="1512"/>
                  </a:cubicBezTo>
                  <a:cubicBezTo>
                    <a:pt x="0" y="1512"/>
                    <a:pt x="0" y="1512"/>
                    <a:pt x="0" y="1512"/>
                  </a:cubicBez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6776034" y="4075502"/>
              <a:ext cx="1393825" cy="1300163"/>
            </a:xfrm>
            <a:custGeom>
              <a:avLst/>
              <a:gdLst>
                <a:gd name="T0" fmla="*/ 9 w 878"/>
                <a:gd name="T1" fmla="*/ 327 h 819"/>
                <a:gd name="T2" fmla="*/ 53 w 878"/>
                <a:gd name="T3" fmla="*/ 214 h 819"/>
                <a:gd name="T4" fmla="*/ 128 w 878"/>
                <a:gd name="T5" fmla="*/ 120 h 819"/>
                <a:gd name="T6" fmla="*/ 230 w 878"/>
                <a:gd name="T7" fmla="*/ 49 h 819"/>
                <a:gd name="T8" fmla="*/ 351 w 878"/>
                <a:gd name="T9" fmla="*/ 8 h 819"/>
                <a:gd name="T10" fmla="*/ 484 w 878"/>
                <a:gd name="T11" fmla="*/ 2 h 819"/>
                <a:gd name="T12" fmla="*/ 610 w 878"/>
                <a:gd name="T13" fmla="*/ 32 h 819"/>
                <a:gd name="T14" fmla="*/ 718 w 878"/>
                <a:gd name="T15" fmla="*/ 93 h 819"/>
                <a:gd name="T16" fmla="*/ 803 w 878"/>
                <a:gd name="T17" fmla="*/ 180 h 819"/>
                <a:gd name="T18" fmla="*/ 858 w 878"/>
                <a:gd name="T19" fmla="*/ 288 h 819"/>
                <a:gd name="T20" fmla="*/ 878 w 878"/>
                <a:gd name="T21" fmla="*/ 409 h 819"/>
                <a:gd name="T22" fmla="*/ 858 w 878"/>
                <a:gd name="T23" fmla="*/ 532 h 819"/>
                <a:gd name="T24" fmla="*/ 803 w 878"/>
                <a:gd name="T25" fmla="*/ 639 h 819"/>
                <a:gd name="T26" fmla="*/ 718 w 878"/>
                <a:gd name="T27" fmla="*/ 726 h 819"/>
                <a:gd name="T28" fmla="*/ 610 w 878"/>
                <a:gd name="T29" fmla="*/ 787 h 819"/>
                <a:gd name="T30" fmla="*/ 484 w 878"/>
                <a:gd name="T31" fmla="*/ 817 h 819"/>
                <a:gd name="T32" fmla="*/ 351 w 878"/>
                <a:gd name="T33" fmla="*/ 811 h 819"/>
                <a:gd name="T34" fmla="*/ 230 w 878"/>
                <a:gd name="T35" fmla="*/ 770 h 819"/>
                <a:gd name="T36" fmla="*/ 128 w 878"/>
                <a:gd name="T37" fmla="*/ 700 h 819"/>
                <a:gd name="T38" fmla="*/ 53 w 878"/>
                <a:gd name="T39" fmla="*/ 605 h 819"/>
                <a:gd name="T40" fmla="*/ 9 w 878"/>
                <a:gd name="T41" fmla="*/ 492 h 819"/>
                <a:gd name="T42" fmla="*/ 6 w 878"/>
                <a:gd name="T43" fmla="*/ 451 h 819"/>
                <a:gd name="T44" fmla="*/ 38 w 878"/>
                <a:gd name="T45" fmla="*/ 567 h 819"/>
                <a:gd name="T46" fmla="*/ 103 w 878"/>
                <a:gd name="T47" fmla="*/ 667 h 819"/>
                <a:gd name="T48" fmla="*/ 195 w 878"/>
                <a:gd name="T49" fmla="*/ 746 h 819"/>
                <a:gd name="T50" fmla="*/ 309 w 878"/>
                <a:gd name="T51" fmla="*/ 797 h 819"/>
                <a:gd name="T52" fmla="*/ 439 w 878"/>
                <a:gd name="T53" fmla="*/ 815 h 819"/>
                <a:gd name="T54" fmla="*/ 568 w 878"/>
                <a:gd name="T55" fmla="*/ 797 h 819"/>
                <a:gd name="T56" fmla="*/ 682 w 878"/>
                <a:gd name="T57" fmla="*/ 746 h 819"/>
                <a:gd name="T58" fmla="*/ 774 w 878"/>
                <a:gd name="T59" fmla="*/ 667 h 819"/>
                <a:gd name="T60" fmla="*/ 840 w 878"/>
                <a:gd name="T61" fmla="*/ 568 h 819"/>
                <a:gd name="T62" fmla="*/ 872 w 878"/>
                <a:gd name="T63" fmla="*/ 451 h 819"/>
                <a:gd name="T64" fmla="*/ 865 w 878"/>
                <a:gd name="T65" fmla="*/ 328 h 819"/>
                <a:gd name="T66" fmla="*/ 822 w 878"/>
                <a:gd name="T67" fmla="*/ 216 h 819"/>
                <a:gd name="T68" fmla="*/ 746 w 878"/>
                <a:gd name="T69" fmla="*/ 123 h 819"/>
                <a:gd name="T70" fmla="*/ 646 w 878"/>
                <a:gd name="T71" fmla="*/ 53 h 819"/>
                <a:gd name="T72" fmla="*/ 527 w 878"/>
                <a:gd name="T73" fmla="*/ 12 h 819"/>
                <a:gd name="T74" fmla="*/ 395 w 878"/>
                <a:gd name="T75" fmla="*/ 6 h 819"/>
                <a:gd name="T76" fmla="*/ 270 w 878"/>
                <a:gd name="T77" fmla="*/ 36 h 819"/>
                <a:gd name="T78" fmla="*/ 162 w 878"/>
                <a:gd name="T79" fmla="*/ 97 h 819"/>
                <a:gd name="T80" fmla="*/ 78 w 878"/>
                <a:gd name="T81" fmla="*/ 183 h 819"/>
                <a:gd name="T82" fmla="*/ 23 w 878"/>
                <a:gd name="T83" fmla="*/ 289 h 819"/>
                <a:gd name="T84" fmla="*/ 4 w 878"/>
                <a:gd name="T85" fmla="*/ 40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819">
                  <a:moveTo>
                    <a:pt x="0" y="410"/>
                  </a:moveTo>
                  <a:lnTo>
                    <a:pt x="2" y="368"/>
                  </a:lnTo>
                  <a:lnTo>
                    <a:pt x="9" y="327"/>
                  </a:lnTo>
                  <a:lnTo>
                    <a:pt x="19" y="288"/>
                  </a:lnTo>
                  <a:lnTo>
                    <a:pt x="34" y="250"/>
                  </a:lnTo>
                  <a:lnTo>
                    <a:pt x="53" y="214"/>
                  </a:lnTo>
                  <a:lnTo>
                    <a:pt x="75" y="181"/>
                  </a:lnTo>
                  <a:lnTo>
                    <a:pt x="100" y="149"/>
                  </a:lnTo>
                  <a:lnTo>
                    <a:pt x="128" y="120"/>
                  </a:lnTo>
                  <a:lnTo>
                    <a:pt x="159" y="93"/>
                  </a:lnTo>
                  <a:lnTo>
                    <a:pt x="193" y="70"/>
                  </a:lnTo>
                  <a:lnTo>
                    <a:pt x="230" y="49"/>
                  </a:lnTo>
                  <a:lnTo>
                    <a:pt x="268" y="32"/>
                  </a:lnTo>
                  <a:lnTo>
                    <a:pt x="308" y="18"/>
                  </a:lnTo>
                  <a:lnTo>
                    <a:pt x="351" y="8"/>
                  </a:lnTo>
                  <a:lnTo>
                    <a:pt x="394" y="2"/>
                  </a:lnTo>
                  <a:lnTo>
                    <a:pt x="439" y="0"/>
                  </a:lnTo>
                  <a:lnTo>
                    <a:pt x="484" y="2"/>
                  </a:lnTo>
                  <a:lnTo>
                    <a:pt x="527" y="8"/>
                  </a:lnTo>
                  <a:lnTo>
                    <a:pt x="569" y="18"/>
                  </a:lnTo>
                  <a:lnTo>
                    <a:pt x="610" y="32"/>
                  </a:lnTo>
                  <a:lnTo>
                    <a:pt x="648" y="49"/>
                  </a:lnTo>
                  <a:lnTo>
                    <a:pt x="684" y="69"/>
                  </a:lnTo>
                  <a:lnTo>
                    <a:pt x="718" y="93"/>
                  </a:lnTo>
                  <a:lnTo>
                    <a:pt x="749" y="120"/>
                  </a:lnTo>
                  <a:lnTo>
                    <a:pt x="778" y="149"/>
                  </a:lnTo>
                  <a:lnTo>
                    <a:pt x="803" y="180"/>
                  </a:lnTo>
                  <a:lnTo>
                    <a:pt x="825" y="214"/>
                  </a:lnTo>
                  <a:lnTo>
                    <a:pt x="844" y="250"/>
                  </a:lnTo>
                  <a:lnTo>
                    <a:pt x="858" y="288"/>
                  </a:lnTo>
                  <a:lnTo>
                    <a:pt x="869" y="327"/>
                  </a:lnTo>
                  <a:lnTo>
                    <a:pt x="876" y="367"/>
                  </a:lnTo>
                  <a:lnTo>
                    <a:pt x="878" y="409"/>
                  </a:lnTo>
                  <a:lnTo>
                    <a:pt x="876" y="451"/>
                  </a:lnTo>
                  <a:lnTo>
                    <a:pt x="869" y="492"/>
                  </a:lnTo>
                  <a:lnTo>
                    <a:pt x="858" y="532"/>
                  </a:lnTo>
                  <a:lnTo>
                    <a:pt x="844" y="569"/>
                  </a:lnTo>
                  <a:lnTo>
                    <a:pt x="825" y="605"/>
                  </a:lnTo>
                  <a:lnTo>
                    <a:pt x="803" y="639"/>
                  </a:lnTo>
                  <a:lnTo>
                    <a:pt x="778" y="670"/>
                  </a:lnTo>
                  <a:lnTo>
                    <a:pt x="749" y="699"/>
                  </a:lnTo>
                  <a:lnTo>
                    <a:pt x="718" y="726"/>
                  </a:lnTo>
                  <a:lnTo>
                    <a:pt x="685" y="749"/>
                  </a:lnTo>
                  <a:lnTo>
                    <a:pt x="648" y="770"/>
                  </a:lnTo>
                  <a:lnTo>
                    <a:pt x="610" y="787"/>
                  </a:lnTo>
                  <a:lnTo>
                    <a:pt x="570" y="801"/>
                  </a:lnTo>
                  <a:lnTo>
                    <a:pt x="527" y="811"/>
                  </a:lnTo>
                  <a:lnTo>
                    <a:pt x="484" y="817"/>
                  </a:lnTo>
                  <a:lnTo>
                    <a:pt x="439" y="819"/>
                  </a:lnTo>
                  <a:lnTo>
                    <a:pt x="394" y="817"/>
                  </a:lnTo>
                  <a:lnTo>
                    <a:pt x="351" y="811"/>
                  </a:lnTo>
                  <a:lnTo>
                    <a:pt x="309" y="801"/>
                  </a:lnTo>
                  <a:lnTo>
                    <a:pt x="268" y="787"/>
                  </a:lnTo>
                  <a:lnTo>
                    <a:pt x="230" y="770"/>
                  </a:lnTo>
                  <a:lnTo>
                    <a:pt x="194" y="749"/>
                  </a:lnTo>
                  <a:lnTo>
                    <a:pt x="160" y="726"/>
                  </a:lnTo>
                  <a:lnTo>
                    <a:pt x="128" y="700"/>
                  </a:lnTo>
                  <a:lnTo>
                    <a:pt x="100" y="670"/>
                  </a:lnTo>
                  <a:lnTo>
                    <a:pt x="75" y="639"/>
                  </a:lnTo>
                  <a:lnTo>
                    <a:pt x="53" y="605"/>
                  </a:lnTo>
                  <a:lnTo>
                    <a:pt x="34" y="569"/>
                  </a:lnTo>
                  <a:lnTo>
                    <a:pt x="19" y="532"/>
                  </a:lnTo>
                  <a:lnTo>
                    <a:pt x="9" y="492"/>
                  </a:lnTo>
                  <a:lnTo>
                    <a:pt x="2" y="452"/>
                  </a:lnTo>
                  <a:lnTo>
                    <a:pt x="0" y="410"/>
                  </a:lnTo>
                  <a:close/>
                  <a:moveTo>
                    <a:pt x="6" y="451"/>
                  </a:moveTo>
                  <a:lnTo>
                    <a:pt x="13" y="491"/>
                  </a:lnTo>
                  <a:lnTo>
                    <a:pt x="23" y="530"/>
                  </a:lnTo>
                  <a:lnTo>
                    <a:pt x="38" y="567"/>
                  </a:lnTo>
                  <a:lnTo>
                    <a:pt x="56" y="603"/>
                  </a:lnTo>
                  <a:lnTo>
                    <a:pt x="78" y="636"/>
                  </a:lnTo>
                  <a:lnTo>
                    <a:pt x="103" y="667"/>
                  </a:lnTo>
                  <a:lnTo>
                    <a:pt x="131" y="696"/>
                  </a:lnTo>
                  <a:lnTo>
                    <a:pt x="162" y="722"/>
                  </a:lnTo>
                  <a:lnTo>
                    <a:pt x="195" y="746"/>
                  </a:lnTo>
                  <a:lnTo>
                    <a:pt x="232" y="766"/>
                  </a:lnTo>
                  <a:lnTo>
                    <a:pt x="269" y="783"/>
                  </a:lnTo>
                  <a:lnTo>
                    <a:pt x="309" y="797"/>
                  </a:lnTo>
                  <a:lnTo>
                    <a:pt x="351" y="807"/>
                  </a:lnTo>
                  <a:lnTo>
                    <a:pt x="394" y="813"/>
                  </a:lnTo>
                  <a:lnTo>
                    <a:pt x="439" y="815"/>
                  </a:lnTo>
                  <a:lnTo>
                    <a:pt x="483" y="813"/>
                  </a:lnTo>
                  <a:lnTo>
                    <a:pt x="527" y="807"/>
                  </a:lnTo>
                  <a:lnTo>
                    <a:pt x="568" y="797"/>
                  </a:lnTo>
                  <a:lnTo>
                    <a:pt x="608" y="783"/>
                  </a:lnTo>
                  <a:lnTo>
                    <a:pt x="646" y="766"/>
                  </a:lnTo>
                  <a:lnTo>
                    <a:pt x="682" y="746"/>
                  </a:lnTo>
                  <a:lnTo>
                    <a:pt x="715" y="722"/>
                  </a:lnTo>
                  <a:lnTo>
                    <a:pt x="746" y="697"/>
                  </a:lnTo>
                  <a:lnTo>
                    <a:pt x="774" y="667"/>
                  </a:lnTo>
                  <a:lnTo>
                    <a:pt x="800" y="636"/>
                  </a:lnTo>
                  <a:lnTo>
                    <a:pt x="821" y="603"/>
                  </a:lnTo>
                  <a:lnTo>
                    <a:pt x="840" y="568"/>
                  </a:lnTo>
                  <a:lnTo>
                    <a:pt x="854" y="530"/>
                  </a:lnTo>
                  <a:lnTo>
                    <a:pt x="865" y="491"/>
                  </a:lnTo>
                  <a:lnTo>
                    <a:pt x="872" y="451"/>
                  </a:lnTo>
                  <a:lnTo>
                    <a:pt x="874" y="410"/>
                  </a:lnTo>
                  <a:lnTo>
                    <a:pt x="872" y="368"/>
                  </a:lnTo>
                  <a:lnTo>
                    <a:pt x="865" y="328"/>
                  </a:lnTo>
                  <a:lnTo>
                    <a:pt x="854" y="289"/>
                  </a:lnTo>
                  <a:lnTo>
                    <a:pt x="840" y="252"/>
                  </a:lnTo>
                  <a:lnTo>
                    <a:pt x="822" y="216"/>
                  </a:lnTo>
                  <a:lnTo>
                    <a:pt x="800" y="183"/>
                  </a:lnTo>
                  <a:lnTo>
                    <a:pt x="775" y="152"/>
                  </a:lnTo>
                  <a:lnTo>
                    <a:pt x="746" y="123"/>
                  </a:lnTo>
                  <a:lnTo>
                    <a:pt x="716" y="97"/>
                  </a:lnTo>
                  <a:lnTo>
                    <a:pt x="682" y="73"/>
                  </a:lnTo>
                  <a:lnTo>
                    <a:pt x="646" y="53"/>
                  </a:lnTo>
                  <a:lnTo>
                    <a:pt x="608" y="36"/>
                  </a:lnTo>
                  <a:lnTo>
                    <a:pt x="569" y="22"/>
                  </a:lnTo>
                  <a:lnTo>
                    <a:pt x="527" y="12"/>
                  </a:lnTo>
                  <a:lnTo>
                    <a:pt x="483" y="6"/>
                  </a:lnTo>
                  <a:lnTo>
                    <a:pt x="439" y="4"/>
                  </a:lnTo>
                  <a:lnTo>
                    <a:pt x="395" y="6"/>
                  </a:lnTo>
                  <a:lnTo>
                    <a:pt x="351" y="12"/>
                  </a:lnTo>
                  <a:lnTo>
                    <a:pt x="310" y="22"/>
                  </a:lnTo>
                  <a:lnTo>
                    <a:pt x="270" y="36"/>
                  </a:lnTo>
                  <a:lnTo>
                    <a:pt x="232" y="53"/>
                  </a:lnTo>
                  <a:lnTo>
                    <a:pt x="196" y="73"/>
                  </a:lnTo>
                  <a:lnTo>
                    <a:pt x="162" y="97"/>
                  </a:lnTo>
                  <a:lnTo>
                    <a:pt x="131" y="123"/>
                  </a:lnTo>
                  <a:lnTo>
                    <a:pt x="103" y="151"/>
                  </a:lnTo>
                  <a:lnTo>
                    <a:pt x="78" y="183"/>
                  </a:lnTo>
                  <a:lnTo>
                    <a:pt x="57" y="216"/>
                  </a:lnTo>
                  <a:lnTo>
                    <a:pt x="38" y="251"/>
                  </a:lnTo>
                  <a:lnTo>
                    <a:pt x="23" y="289"/>
                  </a:lnTo>
                  <a:lnTo>
                    <a:pt x="13" y="328"/>
                  </a:lnTo>
                  <a:lnTo>
                    <a:pt x="6" y="368"/>
                  </a:lnTo>
                  <a:lnTo>
                    <a:pt x="4" y="409"/>
                  </a:lnTo>
                  <a:lnTo>
                    <a:pt x="6" y="4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915734" y="4208852"/>
              <a:ext cx="1114425" cy="1033463"/>
            </a:xfrm>
            <a:custGeom>
              <a:avLst/>
              <a:gdLst>
                <a:gd name="T0" fmla="*/ 0 w 2608"/>
                <a:gd name="T1" fmla="*/ 1208 h 2416"/>
                <a:gd name="T2" fmla="*/ 1304 w 2608"/>
                <a:gd name="T3" fmla="*/ 0 h 2416"/>
                <a:gd name="T4" fmla="*/ 1304 w 2608"/>
                <a:gd name="T5" fmla="*/ 0 h 2416"/>
                <a:gd name="T6" fmla="*/ 1304 w 2608"/>
                <a:gd name="T7" fmla="*/ 0 h 2416"/>
                <a:gd name="T8" fmla="*/ 2608 w 2608"/>
                <a:gd name="T9" fmla="*/ 1208 h 2416"/>
                <a:gd name="T10" fmla="*/ 2608 w 2608"/>
                <a:gd name="T11" fmla="*/ 1208 h 2416"/>
                <a:gd name="T12" fmla="*/ 2608 w 2608"/>
                <a:gd name="T13" fmla="*/ 1208 h 2416"/>
                <a:gd name="T14" fmla="*/ 1304 w 2608"/>
                <a:gd name="T15" fmla="*/ 2416 h 2416"/>
                <a:gd name="T16" fmla="*/ 1304 w 2608"/>
                <a:gd name="T17" fmla="*/ 2416 h 2416"/>
                <a:gd name="T18" fmla="*/ 1304 w 2608"/>
                <a:gd name="T19" fmla="*/ 2416 h 2416"/>
                <a:gd name="T20" fmla="*/ 0 w 2608"/>
                <a:gd name="T21" fmla="*/ 1208 h 2416"/>
                <a:gd name="T22" fmla="*/ 0 w 2608"/>
                <a:gd name="T23" fmla="*/ 1208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8" h="2416">
                  <a:moveTo>
                    <a:pt x="0" y="1208"/>
                  </a:moveTo>
                  <a:cubicBezTo>
                    <a:pt x="0" y="541"/>
                    <a:pt x="584" y="0"/>
                    <a:pt x="1304" y="0"/>
                  </a:cubicBezTo>
                  <a:cubicBezTo>
                    <a:pt x="1304" y="0"/>
                    <a:pt x="1304" y="0"/>
                    <a:pt x="1304" y="0"/>
                  </a:cubicBezTo>
                  <a:lnTo>
                    <a:pt x="1304" y="0"/>
                  </a:lnTo>
                  <a:cubicBezTo>
                    <a:pt x="2025" y="0"/>
                    <a:pt x="2608" y="541"/>
                    <a:pt x="2608" y="1208"/>
                  </a:cubicBezTo>
                  <a:cubicBezTo>
                    <a:pt x="2608" y="1208"/>
                    <a:pt x="2608" y="1208"/>
                    <a:pt x="2608" y="1208"/>
                  </a:cubicBezTo>
                  <a:lnTo>
                    <a:pt x="2608" y="1208"/>
                  </a:lnTo>
                  <a:cubicBezTo>
                    <a:pt x="2608" y="1876"/>
                    <a:pt x="2025" y="2416"/>
                    <a:pt x="1304" y="2416"/>
                  </a:cubicBezTo>
                  <a:cubicBezTo>
                    <a:pt x="1304" y="2416"/>
                    <a:pt x="1304" y="2416"/>
                    <a:pt x="1304" y="2416"/>
                  </a:cubicBezTo>
                  <a:lnTo>
                    <a:pt x="1304" y="2416"/>
                  </a:lnTo>
                  <a:cubicBezTo>
                    <a:pt x="584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6912559" y="4205677"/>
              <a:ext cx="1120775" cy="1039813"/>
            </a:xfrm>
            <a:custGeom>
              <a:avLst/>
              <a:gdLst>
                <a:gd name="T0" fmla="*/ 7 w 706"/>
                <a:gd name="T1" fmla="*/ 262 h 655"/>
                <a:gd name="T2" fmla="*/ 42 w 706"/>
                <a:gd name="T3" fmla="*/ 171 h 655"/>
                <a:gd name="T4" fmla="*/ 103 w 706"/>
                <a:gd name="T5" fmla="*/ 96 h 655"/>
                <a:gd name="T6" fmla="*/ 185 w 706"/>
                <a:gd name="T7" fmla="*/ 39 h 655"/>
                <a:gd name="T8" fmla="*/ 282 w 706"/>
                <a:gd name="T9" fmla="*/ 7 h 655"/>
                <a:gd name="T10" fmla="*/ 389 w 706"/>
                <a:gd name="T11" fmla="*/ 1 h 655"/>
                <a:gd name="T12" fmla="*/ 490 w 706"/>
                <a:gd name="T13" fmla="*/ 25 h 655"/>
                <a:gd name="T14" fmla="*/ 578 w 706"/>
                <a:gd name="T15" fmla="*/ 75 h 655"/>
                <a:gd name="T16" fmla="*/ 646 w 706"/>
                <a:gd name="T17" fmla="*/ 144 h 655"/>
                <a:gd name="T18" fmla="*/ 690 w 706"/>
                <a:gd name="T19" fmla="*/ 230 h 655"/>
                <a:gd name="T20" fmla="*/ 706 w 706"/>
                <a:gd name="T21" fmla="*/ 327 h 655"/>
                <a:gd name="T22" fmla="*/ 690 w 706"/>
                <a:gd name="T23" fmla="*/ 425 h 655"/>
                <a:gd name="T24" fmla="*/ 646 w 706"/>
                <a:gd name="T25" fmla="*/ 511 h 655"/>
                <a:gd name="T26" fmla="*/ 578 w 706"/>
                <a:gd name="T27" fmla="*/ 581 h 655"/>
                <a:gd name="T28" fmla="*/ 491 w 706"/>
                <a:gd name="T29" fmla="*/ 630 h 655"/>
                <a:gd name="T30" fmla="*/ 389 w 706"/>
                <a:gd name="T31" fmla="*/ 654 h 655"/>
                <a:gd name="T32" fmla="*/ 282 w 706"/>
                <a:gd name="T33" fmla="*/ 648 h 655"/>
                <a:gd name="T34" fmla="*/ 185 w 706"/>
                <a:gd name="T35" fmla="*/ 616 h 655"/>
                <a:gd name="T36" fmla="*/ 103 w 706"/>
                <a:gd name="T37" fmla="*/ 560 h 655"/>
                <a:gd name="T38" fmla="*/ 42 w 706"/>
                <a:gd name="T39" fmla="*/ 484 h 655"/>
                <a:gd name="T40" fmla="*/ 7 w 706"/>
                <a:gd name="T41" fmla="*/ 394 h 655"/>
                <a:gd name="T42" fmla="*/ 6 w 706"/>
                <a:gd name="T43" fmla="*/ 361 h 655"/>
                <a:gd name="T44" fmla="*/ 32 w 706"/>
                <a:gd name="T45" fmla="*/ 454 h 655"/>
                <a:gd name="T46" fmla="*/ 84 w 706"/>
                <a:gd name="T47" fmla="*/ 533 h 655"/>
                <a:gd name="T48" fmla="*/ 158 w 706"/>
                <a:gd name="T49" fmla="*/ 596 h 655"/>
                <a:gd name="T50" fmla="*/ 249 w 706"/>
                <a:gd name="T51" fmla="*/ 637 h 655"/>
                <a:gd name="T52" fmla="*/ 353 w 706"/>
                <a:gd name="T53" fmla="*/ 651 h 655"/>
                <a:gd name="T54" fmla="*/ 457 w 706"/>
                <a:gd name="T55" fmla="*/ 637 h 655"/>
                <a:gd name="T56" fmla="*/ 548 w 706"/>
                <a:gd name="T57" fmla="*/ 596 h 655"/>
                <a:gd name="T58" fmla="*/ 622 w 706"/>
                <a:gd name="T59" fmla="*/ 533 h 655"/>
                <a:gd name="T60" fmla="*/ 674 w 706"/>
                <a:gd name="T61" fmla="*/ 454 h 655"/>
                <a:gd name="T62" fmla="*/ 700 w 706"/>
                <a:gd name="T63" fmla="*/ 361 h 655"/>
                <a:gd name="T64" fmla="*/ 695 w 706"/>
                <a:gd name="T65" fmla="*/ 263 h 655"/>
                <a:gd name="T66" fmla="*/ 660 w 706"/>
                <a:gd name="T67" fmla="*/ 173 h 655"/>
                <a:gd name="T68" fmla="*/ 600 w 706"/>
                <a:gd name="T69" fmla="*/ 99 h 655"/>
                <a:gd name="T70" fmla="*/ 519 w 706"/>
                <a:gd name="T71" fmla="*/ 43 h 655"/>
                <a:gd name="T72" fmla="*/ 423 w 706"/>
                <a:gd name="T73" fmla="*/ 11 h 655"/>
                <a:gd name="T74" fmla="*/ 318 w 706"/>
                <a:gd name="T75" fmla="*/ 6 h 655"/>
                <a:gd name="T76" fmla="*/ 217 w 706"/>
                <a:gd name="T77" fmla="*/ 30 h 655"/>
                <a:gd name="T78" fmla="*/ 131 w 706"/>
                <a:gd name="T79" fmla="*/ 78 h 655"/>
                <a:gd name="T80" fmla="*/ 64 w 706"/>
                <a:gd name="T81" fmla="*/ 147 h 655"/>
                <a:gd name="T82" fmla="*/ 20 w 706"/>
                <a:gd name="T83" fmla="*/ 231 h 655"/>
                <a:gd name="T84" fmla="*/ 4 w 706"/>
                <a:gd name="T85" fmla="*/ 32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6" h="655">
                  <a:moveTo>
                    <a:pt x="0" y="328"/>
                  </a:moveTo>
                  <a:lnTo>
                    <a:pt x="2" y="294"/>
                  </a:lnTo>
                  <a:lnTo>
                    <a:pt x="7" y="262"/>
                  </a:lnTo>
                  <a:lnTo>
                    <a:pt x="16" y="230"/>
                  </a:lnTo>
                  <a:lnTo>
                    <a:pt x="28" y="200"/>
                  </a:lnTo>
                  <a:lnTo>
                    <a:pt x="42" y="171"/>
                  </a:lnTo>
                  <a:lnTo>
                    <a:pt x="60" y="144"/>
                  </a:lnTo>
                  <a:lnTo>
                    <a:pt x="80" y="119"/>
                  </a:lnTo>
                  <a:lnTo>
                    <a:pt x="103" y="96"/>
                  </a:lnTo>
                  <a:lnTo>
                    <a:pt x="128" y="75"/>
                  </a:lnTo>
                  <a:lnTo>
                    <a:pt x="155" y="56"/>
                  </a:lnTo>
                  <a:lnTo>
                    <a:pt x="185" y="39"/>
                  </a:lnTo>
                  <a:lnTo>
                    <a:pt x="216" y="25"/>
                  </a:lnTo>
                  <a:lnTo>
                    <a:pt x="248" y="14"/>
                  </a:lnTo>
                  <a:lnTo>
                    <a:pt x="282" y="7"/>
                  </a:lnTo>
                  <a:lnTo>
                    <a:pt x="317" y="1"/>
                  </a:lnTo>
                  <a:lnTo>
                    <a:pt x="353" y="0"/>
                  </a:lnTo>
                  <a:lnTo>
                    <a:pt x="389" y="1"/>
                  </a:lnTo>
                  <a:lnTo>
                    <a:pt x="424" y="7"/>
                  </a:lnTo>
                  <a:lnTo>
                    <a:pt x="458" y="14"/>
                  </a:lnTo>
                  <a:lnTo>
                    <a:pt x="490" y="25"/>
                  </a:lnTo>
                  <a:lnTo>
                    <a:pt x="521" y="39"/>
                  </a:lnTo>
                  <a:lnTo>
                    <a:pt x="550" y="55"/>
                  </a:lnTo>
                  <a:lnTo>
                    <a:pt x="578" y="75"/>
                  </a:lnTo>
                  <a:lnTo>
                    <a:pt x="603" y="96"/>
                  </a:lnTo>
                  <a:lnTo>
                    <a:pt x="625" y="119"/>
                  </a:lnTo>
                  <a:lnTo>
                    <a:pt x="646" y="144"/>
                  </a:lnTo>
                  <a:lnTo>
                    <a:pt x="663" y="171"/>
                  </a:lnTo>
                  <a:lnTo>
                    <a:pt x="678" y="200"/>
                  </a:lnTo>
                  <a:lnTo>
                    <a:pt x="690" y="230"/>
                  </a:lnTo>
                  <a:lnTo>
                    <a:pt x="699" y="261"/>
                  </a:lnTo>
                  <a:lnTo>
                    <a:pt x="704" y="294"/>
                  </a:lnTo>
                  <a:lnTo>
                    <a:pt x="706" y="327"/>
                  </a:lnTo>
                  <a:lnTo>
                    <a:pt x="704" y="361"/>
                  </a:lnTo>
                  <a:lnTo>
                    <a:pt x="699" y="394"/>
                  </a:lnTo>
                  <a:lnTo>
                    <a:pt x="690" y="425"/>
                  </a:lnTo>
                  <a:lnTo>
                    <a:pt x="678" y="455"/>
                  </a:lnTo>
                  <a:lnTo>
                    <a:pt x="664" y="484"/>
                  </a:lnTo>
                  <a:lnTo>
                    <a:pt x="646" y="511"/>
                  </a:lnTo>
                  <a:lnTo>
                    <a:pt x="625" y="536"/>
                  </a:lnTo>
                  <a:lnTo>
                    <a:pt x="603" y="560"/>
                  </a:lnTo>
                  <a:lnTo>
                    <a:pt x="578" y="581"/>
                  </a:lnTo>
                  <a:lnTo>
                    <a:pt x="550" y="599"/>
                  </a:lnTo>
                  <a:lnTo>
                    <a:pt x="521" y="616"/>
                  </a:lnTo>
                  <a:lnTo>
                    <a:pt x="491" y="630"/>
                  </a:lnTo>
                  <a:lnTo>
                    <a:pt x="458" y="641"/>
                  </a:lnTo>
                  <a:lnTo>
                    <a:pt x="424" y="648"/>
                  </a:lnTo>
                  <a:lnTo>
                    <a:pt x="389" y="654"/>
                  </a:lnTo>
                  <a:lnTo>
                    <a:pt x="353" y="655"/>
                  </a:lnTo>
                  <a:lnTo>
                    <a:pt x="317" y="654"/>
                  </a:lnTo>
                  <a:lnTo>
                    <a:pt x="282" y="648"/>
                  </a:lnTo>
                  <a:lnTo>
                    <a:pt x="248" y="641"/>
                  </a:lnTo>
                  <a:lnTo>
                    <a:pt x="216" y="630"/>
                  </a:lnTo>
                  <a:lnTo>
                    <a:pt x="185" y="616"/>
                  </a:lnTo>
                  <a:lnTo>
                    <a:pt x="156" y="599"/>
                  </a:lnTo>
                  <a:lnTo>
                    <a:pt x="129" y="581"/>
                  </a:lnTo>
                  <a:lnTo>
                    <a:pt x="103" y="560"/>
                  </a:lnTo>
                  <a:lnTo>
                    <a:pt x="81" y="536"/>
                  </a:lnTo>
                  <a:lnTo>
                    <a:pt x="60" y="511"/>
                  </a:lnTo>
                  <a:lnTo>
                    <a:pt x="42" y="484"/>
                  </a:lnTo>
                  <a:lnTo>
                    <a:pt x="28" y="455"/>
                  </a:lnTo>
                  <a:lnTo>
                    <a:pt x="16" y="425"/>
                  </a:lnTo>
                  <a:lnTo>
                    <a:pt x="7" y="394"/>
                  </a:lnTo>
                  <a:lnTo>
                    <a:pt x="2" y="361"/>
                  </a:lnTo>
                  <a:lnTo>
                    <a:pt x="0" y="328"/>
                  </a:lnTo>
                  <a:close/>
                  <a:moveTo>
                    <a:pt x="6" y="361"/>
                  </a:moveTo>
                  <a:lnTo>
                    <a:pt x="11" y="393"/>
                  </a:lnTo>
                  <a:lnTo>
                    <a:pt x="20" y="424"/>
                  </a:lnTo>
                  <a:lnTo>
                    <a:pt x="32" y="454"/>
                  </a:lnTo>
                  <a:lnTo>
                    <a:pt x="46" y="482"/>
                  </a:lnTo>
                  <a:lnTo>
                    <a:pt x="64" y="508"/>
                  </a:lnTo>
                  <a:lnTo>
                    <a:pt x="84" y="533"/>
                  </a:lnTo>
                  <a:lnTo>
                    <a:pt x="106" y="556"/>
                  </a:lnTo>
                  <a:lnTo>
                    <a:pt x="131" y="577"/>
                  </a:lnTo>
                  <a:lnTo>
                    <a:pt x="158" y="596"/>
                  </a:lnTo>
                  <a:lnTo>
                    <a:pt x="187" y="612"/>
                  </a:lnTo>
                  <a:lnTo>
                    <a:pt x="217" y="626"/>
                  </a:lnTo>
                  <a:lnTo>
                    <a:pt x="249" y="637"/>
                  </a:lnTo>
                  <a:lnTo>
                    <a:pt x="283" y="644"/>
                  </a:lnTo>
                  <a:lnTo>
                    <a:pt x="317" y="649"/>
                  </a:lnTo>
                  <a:lnTo>
                    <a:pt x="353" y="651"/>
                  </a:lnTo>
                  <a:lnTo>
                    <a:pt x="388" y="650"/>
                  </a:lnTo>
                  <a:lnTo>
                    <a:pt x="423" y="644"/>
                  </a:lnTo>
                  <a:lnTo>
                    <a:pt x="457" y="637"/>
                  </a:lnTo>
                  <a:lnTo>
                    <a:pt x="489" y="626"/>
                  </a:lnTo>
                  <a:lnTo>
                    <a:pt x="519" y="612"/>
                  </a:lnTo>
                  <a:lnTo>
                    <a:pt x="548" y="596"/>
                  </a:lnTo>
                  <a:lnTo>
                    <a:pt x="575" y="577"/>
                  </a:lnTo>
                  <a:lnTo>
                    <a:pt x="600" y="557"/>
                  </a:lnTo>
                  <a:lnTo>
                    <a:pt x="622" y="533"/>
                  </a:lnTo>
                  <a:lnTo>
                    <a:pt x="642" y="509"/>
                  </a:lnTo>
                  <a:lnTo>
                    <a:pt x="660" y="482"/>
                  </a:lnTo>
                  <a:lnTo>
                    <a:pt x="674" y="454"/>
                  </a:lnTo>
                  <a:lnTo>
                    <a:pt x="686" y="424"/>
                  </a:lnTo>
                  <a:lnTo>
                    <a:pt x="695" y="393"/>
                  </a:lnTo>
                  <a:lnTo>
                    <a:pt x="700" y="361"/>
                  </a:lnTo>
                  <a:lnTo>
                    <a:pt x="702" y="328"/>
                  </a:lnTo>
                  <a:lnTo>
                    <a:pt x="700" y="295"/>
                  </a:lnTo>
                  <a:lnTo>
                    <a:pt x="695" y="263"/>
                  </a:lnTo>
                  <a:lnTo>
                    <a:pt x="686" y="231"/>
                  </a:lnTo>
                  <a:lnTo>
                    <a:pt x="674" y="202"/>
                  </a:lnTo>
                  <a:lnTo>
                    <a:pt x="660" y="173"/>
                  </a:lnTo>
                  <a:lnTo>
                    <a:pt x="642" y="147"/>
                  </a:lnTo>
                  <a:lnTo>
                    <a:pt x="622" y="122"/>
                  </a:lnTo>
                  <a:lnTo>
                    <a:pt x="600" y="99"/>
                  </a:lnTo>
                  <a:lnTo>
                    <a:pt x="575" y="78"/>
                  </a:lnTo>
                  <a:lnTo>
                    <a:pt x="548" y="59"/>
                  </a:lnTo>
                  <a:lnTo>
                    <a:pt x="519" y="43"/>
                  </a:lnTo>
                  <a:lnTo>
                    <a:pt x="489" y="30"/>
                  </a:lnTo>
                  <a:lnTo>
                    <a:pt x="457" y="18"/>
                  </a:lnTo>
                  <a:lnTo>
                    <a:pt x="423" y="11"/>
                  </a:lnTo>
                  <a:lnTo>
                    <a:pt x="389" y="6"/>
                  </a:lnTo>
                  <a:lnTo>
                    <a:pt x="353" y="4"/>
                  </a:lnTo>
                  <a:lnTo>
                    <a:pt x="318" y="6"/>
                  </a:lnTo>
                  <a:lnTo>
                    <a:pt x="283" y="11"/>
                  </a:lnTo>
                  <a:lnTo>
                    <a:pt x="249" y="18"/>
                  </a:lnTo>
                  <a:lnTo>
                    <a:pt x="217" y="30"/>
                  </a:lnTo>
                  <a:lnTo>
                    <a:pt x="187" y="43"/>
                  </a:lnTo>
                  <a:lnTo>
                    <a:pt x="158" y="59"/>
                  </a:lnTo>
                  <a:lnTo>
                    <a:pt x="131" y="78"/>
                  </a:lnTo>
                  <a:lnTo>
                    <a:pt x="106" y="99"/>
                  </a:lnTo>
                  <a:lnTo>
                    <a:pt x="84" y="122"/>
                  </a:lnTo>
                  <a:lnTo>
                    <a:pt x="64" y="147"/>
                  </a:lnTo>
                  <a:lnTo>
                    <a:pt x="46" y="173"/>
                  </a:lnTo>
                  <a:lnTo>
                    <a:pt x="32" y="202"/>
                  </a:lnTo>
                  <a:lnTo>
                    <a:pt x="20" y="231"/>
                  </a:lnTo>
                  <a:lnTo>
                    <a:pt x="11" y="262"/>
                  </a:lnTo>
                  <a:lnTo>
                    <a:pt x="6" y="295"/>
                  </a:lnTo>
                  <a:lnTo>
                    <a:pt x="4" y="327"/>
                  </a:lnTo>
                  <a:lnTo>
                    <a:pt x="6" y="36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" name="Freeform 106"/>
            <p:cNvSpPr>
              <a:spLocks/>
            </p:cNvSpPr>
            <p:nvPr/>
          </p:nvSpPr>
          <p:spPr bwMode="auto">
            <a:xfrm>
              <a:off x="6969709" y="4250127"/>
              <a:ext cx="1025525" cy="944563"/>
            </a:xfrm>
            <a:custGeom>
              <a:avLst/>
              <a:gdLst>
                <a:gd name="T0" fmla="*/ 0 w 2400"/>
                <a:gd name="T1" fmla="*/ 1104 h 2208"/>
                <a:gd name="T2" fmla="*/ 1200 w 2400"/>
                <a:gd name="T3" fmla="*/ 0 h 2208"/>
                <a:gd name="T4" fmla="*/ 1200 w 2400"/>
                <a:gd name="T5" fmla="*/ 0 h 2208"/>
                <a:gd name="T6" fmla="*/ 1200 w 2400"/>
                <a:gd name="T7" fmla="*/ 0 h 2208"/>
                <a:gd name="T8" fmla="*/ 2400 w 2400"/>
                <a:gd name="T9" fmla="*/ 1104 h 2208"/>
                <a:gd name="T10" fmla="*/ 2400 w 2400"/>
                <a:gd name="T11" fmla="*/ 1104 h 2208"/>
                <a:gd name="T12" fmla="*/ 2400 w 2400"/>
                <a:gd name="T13" fmla="*/ 1104 h 2208"/>
                <a:gd name="T14" fmla="*/ 1200 w 2400"/>
                <a:gd name="T15" fmla="*/ 2208 h 2208"/>
                <a:gd name="T16" fmla="*/ 1200 w 2400"/>
                <a:gd name="T17" fmla="*/ 2208 h 2208"/>
                <a:gd name="T18" fmla="*/ 1200 w 2400"/>
                <a:gd name="T19" fmla="*/ 2208 h 2208"/>
                <a:gd name="T20" fmla="*/ 0 w 2400"/>
                <a:gd name="T21" fmla="*/ 1104 h 2208"/>
                <a:gd name="T22" fmla="*/ 0 w 2400"/>
                <a:gd name="T23" fmla="*/ 110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0" h="2208">
                  <a:moveTo>
                    <a:pt x="0" y="1104"/>
                  </a:moveTo>
                  <a:cubicBezTo>
                    <a:pt x="0" y="495"/>
                    <a:pt x="538" y="0"/>
                    <a:pt x="1200" y="0"/>
                  </a:cubicBezTo>
                  <a:cubicBezTo>
                    <a:pt x="1200" y="0"/>
                    <a:pt x="1200" y="0"/>
                    <a:pt x="1200" y="0"/>
                  </a:cubicBezTo>
                  <a:lnTo>
                    <a:pt x="1200" y="0"/>
                  </a:lnTo>
                  <a:cubicBezTo>
                    <a:pt x="1863" y="0"/>
                    <a:pt x="2400" y="495"/>
                    <a:pt x="2400" y="1104"/>
                  </a:cubicBezTo>
                  <a:cubicBezTo>
                    <a:pt x="2400" y="1104"/>
                    <a:pt x="2400" y="1104"/>
                    <a:pt x="2400" y="1104"/>
                  </a:cubicBezTo>
                  <a:lnTo>
                    <a:pt x="2400" y="1104"/>
                  </a:lnTo>
                  <a:cubicBezTo>
                    <a:pt x="2400" y="1714"/>
                    <a:pt x="1863" y="2208"/>
                    <a:pt x="1200" y="2208"/>
                  </a:cubicBezTo>
                  <a:cubicBezTo>
                    <a:pt x="1200" y="2208"/>
                    <a:pt x="1200" y="2208"/>
                    <a:pt x="1200" y="2208"/>
                  </a:cubicBezTo>
                  <a:lnTo>
                    <a:pt x="1200" y="2208"/>
                  </a:lnTo>
                  <a:cubicBezTo>
                    <a:pt x="538" y="2208"/>
                    <a:pt x="0" y="1714"/>
                    <a:pt x="0" y="1104"/>
                  </a:cubicBezTo>
                  <a:cubicBezTo>
                    <a:pt x="0" y="1104"/>
                    <a:pt x="0" y="1104"/>
                    <a:pt x="0" y="1104"/>
                  </a:cubicBezTo>
                  <a:close/>
                </a:path>
              </a:pathLst>
            </a:custGeom>
            <a:solidFill>
              <a:srgbClr val="FF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" name="Freeform 107"/>
            <p:cNvSpPr>
              <a:spLocks noEditPoints="1"/>
            </p:cNvSpPr>
            <p:nvPr/>
          </p:nvSpPr>
          <p:spPr bwMode="auto">
            <a:xfrm>
              <a:off x="6966534" y="4245365"/>
              <a:ext cx="1031875" cy="952500"/>
            </a:xfrm>
            <a:custGeom>
              <a:avLst/>
              <a:gdLst>
                <a:gd name="T0" fmla="*/ 7 w 650"/>
                <a:gd name="T1" fmla="*/ 240 h 600"/>
                <a:gd name="T2" fmla="*/ 39 w 650"/>
                <a:gd name="T3" fmla="*/ 158 h 600"/>
                <a:gd name="T4" fmla="*/ 96 w 650"/>
                <a:gd name="T5" fmla="*/ 89 h 600"/>
                <a:gd name="T6" fmla="*/ 170 w 650"/>
                <a:gd name="T7" fmla="*/ 37 h 600"/>
                <a:gd name="T8" fmla="*/ 260 w 650"/>
                <a:gd name="T9" fmla="*/ 7 h 600"/>
                <a:gd name="T10" fmla="*/ 359 w 650"/>
                <a:gd name="T11" fmla="*/ 2 h 600"/>
                <a:gd name="T12" fmla="*/ 452 w 650"/>
                <a:gd name="T13" fmla="*/ 24 h 600"/>
                <a:gd name="T14" fmla="*/ 532 w 650"/>
                <a:gd name="T15" fmla="*/ 69 h 600"/>
                <a:gd name="T16" fmla="*/ 595 w 650"/>
                <a:gd name="T17" fmla="*/ 133 h 600"/>
                <a:gd name="T18" fmla="*/ 636 w 650"/>
                <a:gd name="T19" fmla="*/ 211 h 600"/>
                <a:gd name="T20" fmla="*/ 650 w 650"/>
                <a:gd name="T21" fmla="*/ 300 h 600"/>
                <a:gd name="T22" fmla="*/ 636 w 650"/>
                <a:gd name="T23" fmla="*/ 389 h 600"/>
                <a:gd name="T24" fmla="*/ 595 w 650"/>
                <a:gd name="T25" fmla="*/ 468 h 600"/>
                <a:gd name="T26" fmla="*/ 532 w 650"/>
                <a:gd name="T27" fmla="*/ 532 h 600"/>
                <a:gd name="T28" fmla="*/ 452 w 650"/>
                <a:gd name="T29" fmla="*/ 577 h 600"/>
                <a:gd name="T30" fmla="*/ 359 w 650"/>
                <a:gd name="T31" fmla="*/ 598 h 600"/>
                <a:gd name="T32" fmla="*/ 260 w 650"/>
                <a:gd name="T33" fmla="*/ 594 h 600"/>
                <a:gd name="T34" fmla="*/ 170 w 650"/>
                <a:gd name="T35" fmla="*/ 564 h 600"/>
                <a:gd name="T36" fmla="*/ 96 w 650"/>
                <a:gd name="T37" fmla="*/ 513 h 600"/>
                <a:gd name="T38" fmla="*/ 40 w 650"/>
                <a:gd name="T39" fmla="*/ 443 h 600"/>
                <a:gd name="T40" fmla="*/ 7 w 650"/>
                <a:gd name="T41" fmla="*/ 361 h 600"/>
                <a:gd name="T42" fmla="*/ 6 w 650"/>
                <a:gd name="T43" fmla="*/ 330 h 600"/>
                <a:gd name="T44" fmla="*/ 30 w 650"/>
                <a:gd name="T45" fmla="*/ 415 h 600"/>
                <a:gd name="T46" fmla="*/ 78 w 650"/>
                <a:gd name="T47" fmla="*/ 488 h 600"/>
                <a:gd name="T48" fmla="*/ 146 w 650"/>
                <a:gd name="T49" fmla="*/ 545 h 600"/>
                <a:gd name="T50" fmla="*/ 230 w 650"/>
                <a:gd name="T51" fmla="*/ 583 h 600"/>
                <a:gd name="T52" fmla="*/ 325 w 650"/>
                <a:gd name="T53" fmla="*/ 596 h 600"/>
                <a:gd name="T54" fmla="*/ 421 w 650"/>
                <a:gd name="T55" fmla="*/ 583 h 600"/>
                <a:gd name="T56" fmla="*/ 505 w 650"/>
                <a:gd name="T57" fmla="*/ 546 h 600"/>
                <a:gd name="T58" fmla="*/ 573 w 650"/>
                <a:gd name="T59" fmla="*/ 488 h 600"/>
                <a:gd name="T60" fmla="*/ 621 w 650"/>
                <a:gd name="T61" fmla="*/ 416 h 600"/>
                <a:gd name="T62" fmla="*/ 644 w 650"/>
                <a:gd name="T63" fmla="*/ 331 h 600"/>
                <a:gd name="T64" fmla="*/ 640 w 650"/>
                <a:gd name="T65" fmla="*/ 241 h 600"/>
                <a:gd name="T66" fmla="*/ 608 w 650"/>
                <a:gd name="T67" fmla="*/ 160 h 600"/>
                <a:gd name="T68" fmla="*/ 552 w 650"/>
                <a:gd name="T69" fmla="*/ 92 h 600"/>
                <a:gd name="T70" fmla="*/ 478 w 650"/>
                <a:gd name="T71" fmla="*/ 41 h 600"/>
                <a:gd name="T72" fmla="*/ 390 w 650"/>
                <a:gd name="T73" fmla="*/ 11 h 600"/>
                <a:gd name="T74" fmla="*/ 293 w 650"/>
                <a:gd name="T75" fmla="*/ 6 h 600"/>
                <a:gd name="T76" fmla="*/ 201 w 650"/>
                <a:gd name="T77" fmla="*/ 28 h 600"/>
                <a:gd name="T78" fmla="*/ 121 w 650"/>
                <a:gd name="T79" fmla="*/ 72 h 600"/>
                <a:gd name="T80" fmla="*/ 59 w 650"/>
                <a:gd name="T81" fmla="*/ 135 h 600"/>
                <a:gd name="T82" fmla="*/ 19 w 650"/>
                <a:gd name="T83" fmla="*/ 213 h 600"/>
                <a:gd name="T84" fmla="*/ 4 w 650"/>
                <a:gd name="T85" fmla="*/ 3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0" h="600">
                  <a:moveTo>
                    <a:pt x="0" y="301"/>
                  </a:moveTo>
                  <a:lnTo>
                    <a:pt x="2" y="270"/>
                  </a:lnTo>
                  <a:lnTo>
                    <a:pt x="7" y="240"/>
                  </a:lnTo>
                  <a:lnTo>
                    <a:pt x="15" y="211"/>
                  </a:lnTo>
                  <a:lnTo>
                    <a:pt x="26" y="184"/>
                  </a:lnTo>
                  <a:lnTo>
                    <a:pt x="39" y="158"/>
                  </a:lnTo>
                  <a:lnTo>
                    <a:pt x="56" y="133"/>
                  </a:lnTo>
                  <a:lnTo>
                    <a:pt x="74" y="110"/>
                  </a:lnTo>
                  <a:lnTo>
                    <a:pt x="96" y="89"/>
                  </a:lnTo>
                  <a:lnTo>
                    <a:pt x="119" y="69"/>
                  </a:lnTo>
                  <a:lnTo>
                    <a:pt x="144" y="52"/>
                  </a:lnTo>
                  <a:lnTo>
                    <a:pt x="170" y="37"/>
                  </a:lnTo>
                  <a:lnTo>
                    <a:pt x="199" y="24"/>
                  </a:lnTo>
                  <a:lnTo>
                    <a:pt x="229" y="14"/>
                  </a:lnTo>
                  <a:lnTo>
                    <a:pt x="260" y="7"/>
                  </a:lnTo>
                  <a:lnTo>
                    <a:pt x="292" y="2"/>
                  </a:lnTo>
                  <a:lnTo>
                    <a:pt x="325" y="0"/>
                  </a:lnTo>
                  <a:lnTo>
                    <a:pt x="359" y="2"/>
                  </a:lnTo>
                  <a:lnTo>
                    <a:pt x="391" y="7"/>
                  </a:lnTo>
                  <a:lnTo>
                    <a:pt x="422" y="14"/>
                  </a:lnTo>
                  <a:lnTo>
                    <a:pt x="452" y="24"/>
                  </a:lnTo>
                  <a:lnTo>
                    <a:pt x="480" y="37"/>
                  </a:lnTo>
                  <a:lnTo>
                    <a:pt x="507" y="52"/>
                  </a:lnTo>
                  <a:lnTo>
                    <a:pt x="532" y="69"/>
                  </a:lnTo>
                  <a:lnTo>
                    <a:pt x="555" y="88"/>
                  </a:lnTo>
                  <a:lnTo>
                    <a:pt x="576" y="110"/>
                  </a:lnTo>
                  <a:lnTo>
                    <a:pt x="595" y="133"/>
                  </a:lnTo>
                  <a:lnTo>
                    <a:pt x="611" y="157"/>
                  </a:lnTo>
                  <a:lnTo>
                    <a:pt x="625" y="184"/>
                  </a:lnTo>
                  <a:lnTo>
                    <a:pt x="636" y="211"/>
                  </a:lnTo>
                  <a:lnTo>
                    <a:pt x="644" y="240"/>
                  </a:lnTo>
                  <a:lnTo>
                    <a:pt x="649" y="270"/>
                  </a:lnTo>
                  <a:lnTo>
                    <a:pt x="650" y="300"/>
                  </a:lnTo>
                  <a:lnTo>
                    <a:pt x="649" y="331"/>
                  </a:lnTo>
                  <a:lnTo>
                    <a:pt x="644" y="361"/>
                  </a:lnTo>
                  <a:lnTo>
                    <a:pt x="636" y="389"/>
                  </a:lnTo>
                  <a:lnTo>
                    <a:pt x="625" y="417"/>
                  </a:lnTo>
                  <a:lnTo>
                    <a:pt x="611" y="443"/>
                  </a:lnTo>
                  <a:lnTo>
                    <a:pt x="595" y="468"/>
                  </a:lnTo>
                  <a:lnTo>
                    <a:pt x="576" y="491"/>
                  </a:lnTo>
                  <a:lnTo>
                    <a:pt x="555" y="512"/>
                  </a:lnTo>
                  <a:lnTo>
                    <a:pt x="532" y="532"/>
                  </a:lnTo>
                  <a:lnTo>
                    <a:pt x="507" y="549"/>
                  </a:lnTo>
                  <a:lnTo>
                    <a:pt x="480" y="564"/>
                  </a:lnTo>
                  <a:lnTo>
                    <a:pt x="452" y="577"/>
                  </a:lnTo>
                  <a:lnTo>
                    <a:pt x="422" y="587"/>
                  </a:lnTo>
                  <a:lnTo>
                    <a:pt x="391" y="594"/>
                  </a:lnTo>
                  <a:lnTo>
                    <a:pt x="359" y="598"/>
                  </a:lnTo>
                  <a:lnTo>
                    <a:pt x="326" y="600"/>
                  </a:lnTo>
                  <a:lnTo>
                    <a:pt x="292" y="598"/>
                  </a:lnTo>
                  <a:lnTo>
                    <a:pt x="260" y="594"/>
                  </a:lnTo>
                  <a:lnTo>
                    <a:pt x="229" y="587"/>
                  </a:lnTo>
                  <a:lnTo>
                    <a:pt x="199" y="577"/>
                  </a:lnTo>
                  <a:lnTo>
                    <a:pt x="170" y="564"/>
                  </a:lnTo>
                  <a:lnTo>
                    <a:pt x="144" y="549"/>
                  </a:lnTo>
                  <a:lnTo>
                    <a:pt x="119" y="532"/>
                  </a:lnTo>
                  <a:lnTo>
                    <a:pt x="96" y="513"/>
                  </a:lnTo>
                  <a:lnTo>
                    <a:pt x="75" y="491"/>
                  </a:lnTo>
                  <a:lnTo>
                    <a:pt x="56" y="468"/>
                  </a:lnTo>
                  <a:lnTo>
                    <a:pt x="40" y="443"/>
                  </a:lnTo>
                  <a:lnTo>
                    <a:pt x="26" y="417"/>
                  </a:lnTo>
                  <a:lnTo>
                    <a:pt x="15" y="389"/>
                  </a:lnTo>
                  <a:lnTo>
                    <a:pt x="7" y="361"/>
                  </a:lnTo>
                  <a:lnTo>
                    <a:pt x="2" y="331"/>
                  </a:lnTo>
                  <a:lnTo>
                    <a:pt x="0" y="301"/>
                  </a:lnTo>
                  <a:close/>
                  <a:moveTo>
                    <a:pt x="6" y="330"/>
                  </a:moveTo>
                  <a:lnTo>
                    <a:pt x="11" y="360"/>
                  </a:lnTo>
                  <a:lnTo>
                    <a:pt x="19" y="388"/>
                  </a:lnTo>
                  <a:lnTo>
                    <a:pt x="30" y="415"/>
                  </a:lnTo>
                  <a:lnTo>
                    <a:pt x="43" y="441"/>
                  </a:lnTo>
                  <a:lnTo>
                    <a:pt x="59" y="465"/>
                  </a:lnTo>
                  <a:lnTo>
                    <a:pt x="78" y="488"/>
                  </a:lnTo>
                  <a:lnTo>
                    <a:pt x="99" y="509"/>
                  </a:lnTo>
                  <a:lnTo>
                    <a:pt x="121" y="528"/>
                  </a:lnTo>
                  <a:lnTo>
                    <a:pt x="146" y="545"/>
                  </a:lnTo>
                  <a:lnTo>
                    <a:pt x="172" y="560"/>
                  </a:lnTo>
                  <a:lnTo>
                    <a:pt x="200" y="573"/>
                  </a:lnTo>
                  <a:lnTo>
                    <a:pt x="230" y="583"/>
                  </a:lnTo>
                  <a:lnTo>
                    <a:pt x="261" y="590"/>
                  </a:lnTo>
                  <a:lnTo>
                    <a:pt x="292" y="594"/>
                  </a:lnTo>
                  <a:lnTo>
                    <a:pt x="325" y="596"/>
                  </a:lnTo>
                  <a:lnTo>
                    <a:pt x="358" y="594"/>
                  </a:lnTo>
                  <a:lnTo>
                    <a:pt x="390" y="590"/>
                  </a:lnTo>
                  <a:lnTo>
                    <a:pt x="421" y="583"/>
                  </a:lnTo>
                  <a:lnTo>
                    <a:pt x="450" y="573"/>
                  </a:lnTo>
                  <a:lnTo>
                    <a:pt x="478" y="560"/>
                  </a:lnTo>
                  <a:lnTo>
                    <a:pt x="505" y="546"/>
                  </a:lnTo>
                  <a:lnTo>
                    <a:pt x="529" y="528"/>
                  </a:lnTo>
                  <a:lnTo>
                    <a:pt x="552" y="509"/>
                  </a:lnTo>
                  <a:lnTo>
                    <a:pt x="573" y="488"/>
                  </a:lnTo>
                  <a:lnTo>
                    <a:pt x="591" y="466"/>
                  </a:lnTo>
                  <a:lnTo>
                    <a:pt x="607" y="441"/>
                  </a:lnTo>
                  <a:lnTo>
                    <a:pt x="621" y="416"/>
                  </a:lnTo>
                  <a:lnTo>
                    <a:pt x="632" y="388"/>
                  </a:lnTo>
                  <a:lnTo>
                    <a:pt x="640" y="360"/>
                  </a:lnTo>
                  <a:lnTo>
                    <a:pt x="644" y="331"/>
                  </a:lnTo>
                  <a:lnTo>
                    <a:pt x="646" y="301"/>
                  </a:lnTo>
                  <a:lnTo>
                    <a:pt x="645" y="270"/>
                  </a:lnTo>
                  <a:lnTo>
                    <a:pt x="640" y="241"/>
                  </a:lnTo>
                  <a:lnTo>
                    <a:pt x="632" y="213"/>
                  </a:lnTo>
                  <a:lnTo>
                    <a:pt x="621" y="186"/>
                  </a:lnTo>
                  <a:lnTo>
                    <a:pt x="608" y="160"/>
                  </a:lnTo>
                  <a:lnTo>
                    <a:pt x="591" y="136"/>
                  </a:lnTo>
                  <a:lnTo>
                    <a:pt x="573" y="113"/>
                  </a:lnTo>
                  <a:lnTo>
                    <a:pt x="552" y="92"/>
                  </a:lnTo>
                  <a:lnTo>
                    <a:pt x="530" y="72"/>
                  </a:lnTo>
                  <a:lnTo>
                    <a:pt x="505" y="55"/>
                  </a:lnTo>
                  <a:lnTo>
                    <a:pt x="478" y="41"/>
                  </a:lnTo>
                  <a:lnTo>
                    <a:pt x="450" y="28"/>
                  </a:lnTo>
                  <a:lnTo>
                    <a:pt x="421" y="18"/>
                  </a:lnTo>
                  <a:lnTo>
                    <a:pt x="390" y="11"/>
                  </a:lnTo>
                  <a:lnTo>
                    <a:pt x="358" y="6"/>
                  </a:lnTo>
                  <a:lnTo>
                    <a:pt x="326" y="5"/>
                  </a:lnTo>
                  <a:lnTo>
                    <a:pt x="293" y="6"/>
                  </a:lnTo>
                  <a:lnTo>
                    <a:pt x="261" y="11"/>
                  </a:lnTo>
                  <a:lnTo>
                    <a:pt x="230" y="18"/>
                  </a:lnTo>
                  <a:lnTo>
                    <a:pt x="201" y="28"/>
                  </a:lnTo>
                  <a:lnTo>
                    <a:pt x="172" y="40"/>
                  </a:lnTo>
                  <a:lnTo>
                    <a:pt x="146" y="55"/>
                  </a:lnTo>
                  <a:lnTo>
                    <a:pt x="121" y="72"/>
                  </a:lnTo>
                  <a:lnTo>
                    <a:pt x="99" y="92"/>
                  </a:lnTo>
                  <a:lnTo>
                    <a:pt x="78" y="113"/>
                  </a:lnTo>
                  <a:lnTo>
                    <a:pt x="59" y="135"/>
                  </a:lnTo>
                  <a:lnTo>
                    <a:pt x="43" y="160"/>
                  </a:lnTo>
                  <a:lnTo>
                    <a:pt x="30" y="185"/>
                  </a:lnTo>
                  <a:lnTo>
                    <a:pt x="19" y="213"/>
                  </a:lnTo>
                  <a:lnTo>
                    <a:pt x="11" y="241"/>
                  </a:lnTo>
                  <a:lnTo>
                    <a:pt x="6" y="270"/>
                  </a:lnTo>
                  <a:lnTo>
                    <a:pt x="4" y="300"/>
                  </a:lnTo>
                  <a:lnTo>
                    <a:pt x="6" y="3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" name="Freeform 122"/>
            <p:cNvSpPr>
              <a:spLocks/>
            </p:cNvSpPr>
            <p:nvPr/>
          </p:nvSpPr>
          <p:spPr bwMode="auto">
            <a:xfrm>
              <a:off x="6464884" y="4591440"/>
              <a:ext cx="306388" cy="315913"/>
            </a:xfrm>
            <a:custGeom>
              <a:avLst/>
              <a:gdLst>
                <a:gd name="T0" fmla="*/ 0 w 720"/>
                <a:gd name="T1" fmla="*/ 368 h 736"/>
                <a:gd name="T2" fmla="*/ 360 w 720"/>
                <a:gd name="T3" fmla="*/ 0 h 736"/>
                <a:gd name="T4" fmla="*/ 360 w 720"/>
                <a:gd name="T5" fmla="*/ 0 h 736"/>
                <a:gd name="T6" fmla="*/ 360 w 720"/>
                <a:gd name="T7" fmla="*/ 0 h 736"/>
                <a:gd name="T8" fmla="*/ 720 w 720"/>
                <a:gd name="T9" fmla="*/ 368 h 736"/>
                <a:gd name="T10" fmla="*/ 720 w 720"/>
                <a:gd name="T11" fmla="*/ 368 h 736"/>
                <a:gd name="T12" fmla="*/ 720 w 720"/>
                <a:gd name="T13" fmla="*/ 368 h 736"/>
                <a:gd name="T14" fmla="*/ 360 w 720"/>
                <a:gd name="T15" fmla="*/ 736 h 736"/>
                <a:gd name="T16" fmla="*/ 360 w 720"/>
                <a:gd name="T17" fmla="*/ 736 h 736"/>
                <a:gd name="T18" fmla="*/ 360 w 720"/>
                <a:gd name="T19" fmla="*/ 736 h 736"/>
                <a:gd name="T20" fmla="*/ 0 w 720"/>
                <a:gd name="T21" fmla="*/ 368 h 736"/>
                <a:gd name="T22" fmla="*/ 0 w 720"/>
                <a:gd name="T23" fmla="*/ 36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0" h="736">
                  <a:moveTo>
                    <a:pt x="0" y="368"/>
                  </a:moveTo>
                  <a:cubicBezTo>
                    <a:pt x="0" y="165"/>
                    <a:pt x="162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lnTo>
                    <a:pt x="360" y="0"/>
                  </a:lnTo>
                  <a:cubicBezTo>
                    <a:pt x="559" y="0"/>
                    <a:pt x="720" y="165"/>
                    <a:pt x="720" y="368"/>
                  </a:cubicBezTo>
                  <a:cubicBezTo>
                    <a:pt x="720" y="368"/>
                    <a:pt x="720" y="368"/>
                    <a:pt x="720" y="368"/>
                  </a:cubicBezTo>
                  <a:lnTo>
                    <a:pt x="720" y="368"/>
                  </a:lnTo>
                  <a:cubicBezTo>
                    <a:pt x="720" y="572"/>
                    <a:pt x="559" y="736"/>
                    <a:pt x="360" y="736"/>
                  </a:cubicBezTo>
                  <a:cubicBezTo>
                    <a:pt x="360" y="736"/>
                    <a:pt x="360" y="736"/>
                    <a:pt x="360" y="736"/>
                  </a:cubicBezTo>
                  <a:lnTo>
                    <a:pt x="360" y="736"/>
                  </a:lnTo>
                  <a:cubicBezTo>
                    <a:pt x="162" y="736"/>
                    <a:pt x="0" y="572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" name="Freeform 123"/>
            <p:cNvSpPr>
              <a:spLocks noEditPoints="1"/>
            </p:cNvSpPr>
            <p:nvPr/>
          </p:nvSpPr>
          <p:spPr bwMode="auto">
            <a:xfrm>
              <a:off x="6453772" y="4581915"/>
              <a:ext cx="328613" cy="334963"/>
            </a:xfrm>
            <a:custGeom>
              <a:avLst/>
              <a:gdLst>
                <a:gd name="T0" fmla="*/ 8 w 769"/>
                <a:gd name="T1" fmla="*/ 316 h 785"/>
                <a:gd name="T2" fmla="*/ 31 w 769"/>
                <a:gd name="T3" fmla="*/ 238 h 785"/>
                <a:gd name="T4" fmla="*/ 112 w 769"/>
                <a:gd name="T5" fmla="*/ 117 h 785"/>
                <a:gd name="T6" fmla="*/ 172 w 769"/>
                <a:gd name="T7" fmla="*/ 67 h 785"/>
                <a:gd name="T8" fmla="*/ 305 w 769"/>
                <a:gd name="T9" fmla="*/ 9 h 785"/>
                <a:gd name="T10" fmla="*/ 387 w 769"/>
                <a:gd name="T11" fmla="*/ 1 h 785"/>
                <a:gd name="T12" fmla="*/ 532 w 769"/>
                <a:gd name="T13" fmla="*/ 31 h 785"/>
                <a:gd name="T14" fmla="*/ 601 w 769"/>
                <a:gd name="T15" fmla="*/ 69 h 785"/>
                <a:gd name="T16" fmla="*/ 702 w 769"/>
                <a:gd name="T17" fmla="*/ 171 h 785"/>
                <a:gd name="T18" fmla="*/ 739 w 769"/>
                <a:gd name="T19" fmla="*/ 242 h 785"/>
                <a:gd name="T20" fmla="*/ 768 w 769"/>
                <a:gd name="T21" fmla="*/ 390 h 785"/>
                <a:gd name="T22" fmla="*/ 760 w 769"/>
                <a:gd name="T23" fmla="*/ 473 h 785"/>
                <a:gd name="T24" fmla="*/ 705 w 769"/>
                <a:gd name="T25" fmla="*/ 610 h 785"/>
                <a:gd name="T26" fmla="*/ 655 w 769"/>
                <a:gd name="T27" fmla="*/ 672 h 785"/>
                <a:gd name="T28" fmla="*/ 536 w 769"/>
                <a:gd name="T29" fmla="*/ 752 h 785"/>
                <a:gd name="T30" fmla="*/ 460 w 769"/>
                <a:gd name="T31" fmla="*/ 777 h 785"/>
                <a:gd name="T32" fmla="*/ 310 w 769"/>
                <a:gd name="T33" fmla="*/ 777 h 785"/>
                <a:gd name="T34" fmla="*/ 233 w 769"/>
                <a:gd name="T35" fmla="*/ 752 h 785"/>
                <a:gd name="T36" fmla="*/ 115 w 769"/>
                <a:gd name="T37" fmla="*/ 672 h 785"/>
                <a:gd name="T38" fmla="*/ 65 w 769"/>
                <a:gd name="T39" fmla="*/ 610 h 785"/>
                <a:gd name="T40" fmla="*/ 8 w 769"/>
                <a:gd name="T41" fmla="*/ 473 h 785"/>
                <a:gd name="T42" fmla="*/ 55 w 769"/>
                <a:gd name="T43" fmla="*/ 464 h 785"/>
                <a:gd name="T44" fmla="*/ 74 w 769"/>
                <a:gd name="T45" fmla="*/ 525 h 785"/>
                <a:gd name="T46" fmla="*/ 149 w 769"/>
                <a:gd name="T47" fmla="*/ 638 h 785"/>
                <a:gd name="T48" fmla="*/ 195 w 769"/>
                <a:gd name="T49" fmla="*/ 677 h 785"/>
                <a:gd name="T50" fmla="*/ 320 w 769"/>
                <a:gd name="T51" fmla="*/ 731 h 785"/>
                <a:gd name="T52" fmla="*/ 382 w 769"/>
                <a:gd name="T53" fmla="*/ 737 h 785"/>
                <a:gd name="T54" fmla="*/ 517 w 769"/>
                <a:gd name="T55" fmla="*/ 709 h 785"/>
                <a:gd name="T56" fmla="*/ 570 w 769"/>
                <a:gd name="T57" fmla="*/ 679 h 785"/>
                <a:gd name="T58" fmla="*/ 665 w 769"/>
                <a:gd name="T59" fmla="*/ 583 h 785"/>
                <a:gd name="T60" fmla="*/ 693 w 769"/>
                <a:gd name="T61" fmla="*/ 530 h 785"/>
                <a:gd name="T62" fmla="*/ 721 w 769"/>
                <a:gd name="T63" fmla="*/ 390 h 785"/>
                <a:gd name="T64" fmla="*/ 715 w 769"/>
                <a:gd name="T65" fmla="*/ 325 h 785"/>
                <a:gd name="T66" fmla="*/ 662 w 769"/>
                <a:gd name="T67" fmla="*/ 198 h 785"/>
                <a:gd name="T68" fmla="*/ 624 w 769"/>
                <a:gd name="T69" fmla="*/ 151 h 785"/>
                <a:gd name="T70" fmla="*/ 513 w 769"/>
                <a:gd name="T71" fmla="*/ 74 h 785"/>
                <a:gd name="T72" fmla="*/ 455 w 769"/>
                <a:gd name="T73" fmla="*/ 55 h 785"/>
                <a:gd name="T74" fmla="*/ 315 w 769"/>
                <a:gd name="T75" fmla="*/ 55 h 785"/>
                <a:gd name="T76" fmla="*/ 256 w 769"/>
                <a:gd name="T77" fmla="*/ 74 h 785"/>
                <a:gd name="T78" fmla="*/ 146 w 769"/>
                <a:gd name="T79" fmla="*/ 151 h 785"/>
                <a:gd name="T80" fmla="*/ 108 w 769"/>
                <a:gd name="T81" fmla="*/ 198 h 785"/>
                <a:gd name="T82" fmla="*/ 54 w 769"/>
                <a:gd name="T83" fmla="*/ 325 h 785"/>
                <a:gd name="T84" fmla="*/ 48 w 769"/>
                <a:gd name="T85" fmla="*/ 39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9" h="785">
                  <a:moveTo>
                    <a:pt x="1" y="395"/>
                  </a:moveTo>
                  <a:cubicBezTo>
                    <a:pt x="0" y="393"/>
                    <a:pt x="0" y="392"/>
                    <a:pt x="1" y="390"/>
                  </a:cubicBezTo>
                  <a:lnTo>
                    <a:pt x="8" y="316"/>
                  </a:lnTo>
                  <a:cubicBezTo>
                    <a:pt x="8" y="315"/>
                    <a:pt x="8" y="313"/>
                    <a:pt x="9" y="311"/>
                  </a:cubicBezTo>
                  <a:lnTo>
                    <a:pt x="30" y="242"/>
                  </a:lnTo>
                  <a:cubicBezTo>
                    <a:pt x="30" y="241"/>
                    <a:pt x="31" y="239"/>
                    <a:pt x="31" y="238"/>
                  </a:cubicBezTo>
                  <a:lnTo>
                    <a:pt x="65" y="175"/>
                  </a:lnTo>
                  <a:cubicBezTo>
                    <a:pt x="66" y="174"/>
                    <a:pt x="67" y="172"/>
                    <a:pt x="68" y="171"/>
                  </a:cubicBezTo>
                  <a:lnTo>
                    <a:pt x="112" y="117"/>
                  </a:lnTo>
                  <a:cubicBezTo>
                    <a:pt x="113" y="116"/>
                    <a:pt x="114" y="115"/>
                    <a:pt x="115" y="114"/>
                  </a:cubicBezTo>
                  <a:lnTo>
                    <a:pt x="168" y="69"/>
                  </a:lnTo>
                  <a:cubicBezTo>
                    <a:pt x="169" y="68"/>
                    <a:pt x="170" y="67"/>
                    <a:pt x="172" y="67"/>
                  </a:cubicBezTo>
                  <a:lnTo>
                    <a:pt x="233" y="33"/>
                  </a:lnTo>
                  <a:cubicBezTo>
                    <a:pt x="234" y="32"/>
                    <a:pt x="236" y="31"/>
                    <a:pt x="237" y="31"/>
                  </a:cubicBezTo>
                  <a:lnTo>
                    <a:pt x="305" y="9"/>
                  </a:lnTo>
                  <a:cubicBezTo>
                    <a:pt x="307" y="8"/>
                    <a:pt x="308" y="8"/>
                    <a:pt x="310" y="8"/>
                  </a:cubicBezTo>
                  <a:lnTo>
                    <a:pt x="382" y="1"/>
                  </a:lnTo>
                  <a:cubicBezTo>
                    <a:pt x="384" y="0"/>
                    <a:pt x="385" y="0"/>
                    <a:pt x="387" y="1"/>
                  </a:cubicBezTo>
                  <a:lnTo>
                    <a:pt x="460" y="8"/>
                  </a:lnTo>
                  <a:cubicBezTo>
                    <a:pt x="462" y="8"/>
                    <a:pt x="463" y="8"/>
                    <a:pt x="465" y="9"/>
                  </a:cubicBezTo>
                  <a:lnTo>
                    <a:pt x="532" y="31"/>
                  </a:lnTo>
                  <a:cubicBezTo>
                    <a:pt x="533" y="31"/>
                    <a:pt x="535" y="32"/>
                    <a:pt x="536" y="33"/>
                  </a:cubicBezTo>
                  <a:lnTo>
                    <a:pt x="597" y="67"/>
                  </a:lnTo>
                  <a:cubicBezTo>
                    <a:pt x="598" y="67"/>
                    <a:pt x="600" y="68"/>
                    <a:pt x="601" y="69"/>
                  </a:cubicBezTo>
                  <a:lnTo>
                    <a:pt x="655" y="114"/>
                  </a:lnTo>
                  <a:cubicBezTo>
                    <a:pt x="656" y="115"/>
                    <a:pt x="657" y="116"/>
                    <a:pt x="658" y="117"/>
                  </a:cubicBezTo>
                  <a:lnTo>
                    <a:pt x="702" y="171"/>
                  </a:lnTo>
                  <a:cubicBezTo>
                    <a:pt x="703" y="173"/>
                    <a:pt x="704" y="174"/>
                    <a:pt x="705" y="175"/>
                  </a:cubicBezTo>
                  <a:lnTo>
                    <a:pt x="738" y="238"/>
                  </a:lnTo>
                  <a:cubicBezTo>
                    <a:pt x="738" y="240"/>
                    <a:pt x="739" y="241"/>
                    <a:pt x="739" y="242"/>
                  </a:cubicBezTo>
                  <a:lnTo>
                    <a:pt x="760" y="311"/>
                  </a:lnTo>
                  <a:cubicBezTo>
                    <a:pt x="761" y="313"/>
                    <a:pt x="761" y="315"/>
                    <a:pt x="761" y="316"/>
                  </a:cubicBezTo>
                  <a:lnTo>
                    <a:pt x="768" y="390"/>
                  </a:lnTo>
                  <a:cubicBezTo>
                    <a:pt x="769" y="392"/>
                    <a:pt x="769" y="393"/>
                    <a:pt x="768" y="395"/>
                  </a:cubicBezTo>
                  <a:lnTo>
                    <a:pt x="761" y="469"/>
                  </a:lnTo>
                  <a:cubicBezTo>
                    <a:pt x="761" y="470"/>
                    <a:pt x="761" y="472"/>
                    <a:pt x="760" y="473"/>
                  </a:cubicBezTo>
                  <a:lnTo>
                    <a:pt x="739" y="543"/>
                  </a:lnTo>
                  <a:cubicBezTo>
                    <a:pt x="739" y="545"/>
                    <a:pt x="738" y="546"/>
                    <a:pt x="738" y="548"/>
                  </a:cubicBezTo>
                  <a:lnTo>
                    <a:pt x="705" y="610"/>
                  </a:lnTo>
                  <a:cubicBezTo>
                    <a:pt x="704" y="611"/>
                    <a:pt x="703" y="612"/>
                    <a:pt x="702" y="613"/>
                  </a:cubicBezTo>
                  <a:lnTo>
                    <a:pt x="658" y="668"/>
                  </a:lnTo>
                  <a:cubicBezTo>
                    <a:pt x="657" y="670"/>
                    <a:pt x="656" y="671"/>
                    <a:pt x="655" y="672"/>
                  </a:cubicBezTo>
                  <a:lnTo>
                    <a:pt x="601" y="716"/>
                  </a:lnTo>
                  <a:cubicBezTo>
                    <a:pt x="600" y="717"/>
                    <a:pt x="598" y="718"/>
                    <a:pt x="597" y="718"/>
                  </a:cubicBezTo>
                  <a:lnTo>
                    <a:pt x="536" y="752"/>
                  </a:lnTo>
                  <a:cubicBezTo>
                    <a:pt x="535" y="753"/>
                    <a:pt x="533" y="754"/>
                    <a:pt x="532" y="754"/>
                  </a:cubicBezTo>
                  <a:lnTo>
                    <a:pt x="465" y="776"/>
                  </a:lnTo>
                  <a:cubicBezTo>
                    <a:pt x="463" y="777"/>
                    <a:pt x="462" y="777"/>
                    <a:pt x="460" y="777"/>
                  </a:cubicBezTo>
                  <a:lnTo>
                    <a:pt x="387" y="784"/>
                  </a:lnTo>
                  <a:cubicBezTo>
                    <a:pt x="385" y="785"/>
                    <a:pt x="384" y="785"/>
                    <a:pt x="382" y="784"/>
                  </a:cubicBezTo>
                  <a:lnTo>
                    <a:pt x="310" y="777"/>
                  </a:lnTo>
                  <a:cubicBezTo>
                    <a:pt x="308" y="777"/>
                    <a:pt x="307" y="777"/>
                    <a:pt x="305" y="776"/>
                  </a:cubicBezTo>
                  <a:lnTo>
                    <a:pt x="237" y="754"/>
                  </a:lnTo>
                  <a:cubicBezTo>
                    <a:pt x="236" y="754"/>
                    <a:pt x="234" y="753"/>
                    <a:pt x="233" y="752"/>
                  </a:cubicBezTo>
                  <a:lnTo>
                    <a:pt x="172" y="718"/>
                  </a:lnTo>
                  <a:cubicBezTo>
                    <a:pt x="170" y="718"/>
                    <a:pt x="169" y="717"/>
                    <a:pt x="168" y="716"/>
                  </a:cubicBezTo>
                  <a:lnTo>
                    <a:pt x="115" y="672"/>
                  </a:lnTo>
                  <a:cubicBezTo>
                    <a:pt x="114" y="671"/>
                    <a:pt x="113" y="670"/>
                    <a:pt x="112" y="668"/>
                  </a:cubicBezTo>
                  <a:lnTo>
                    <a:pt x="68" y="613"/>
                  </a:lnTo>
                  <a:cubicBezTo>
                    <a:pt x="67" y="612"/>
                    <a:pt x="66" y="611"/>
                    <a:pt x="65" y="610"/>
                  </a:cubicBezTo>
                  <a:lnTo>
                    <a:pt x="31" y="548"/>
                  </a:lnTo>
                  <a:cubicBezTo>
                    <a:pt x="31" y="547"/>
                    <a:pt x="30" y="545"/>
                    <a:pt x="29" y="543"/>
                  </a:cubicBezTo>
                  <a:lnTo>
                    <a:pt x="8" y="473"/>
                  </a:lnTo>
                  <a:cubicBezTo>
                    <a:pt x="8" y="472"/>
                    <a:pt x="8" y="470"/>
                    <a:pt x="8" y="469"/>
                  </a:cubicBezTo>
                  <a:lnTo>
                    <a:pt x="1" y="395"/>
                  </a:lnTo>
                  <a:close/>
                  <a:moveTo>
                    <a:pt x="55" y="464"/>
                  </a:moveTo>
                  <a:lnTo>
                    <a:pt x="54" y="460"/>
                  </a:lnTo>
                  <a:lnTo>
                    <a:pt x="75" y="530"/>
                  </a:lnTo>
                  <a:lnTo>
                    <a:pt x="74" y="525"/>
                  </a:lnTo>
                  <a:lnTo>
                    <a:pt x="108" y="587"/>
                  </a:lnTo>
                  <a:lnTo>
                    <a:pt x="105" y="583"/>
                  </a:lnTo>
                  <a:lnTo>
                    <a:pt x="149" y="638"/>
                  </a:lnTo>
                  <a:lnTo>
                    <a:pt x="146" y="635"/>
                  </a:lnTo>
                  <a:lnTo>
                    <a:pt x="199" y="679"/>
                  </a:lnTo>
                  <a:lnTo>
                    <a:pt x="195" y="677"/>
                  </a:lnTo>
                  <a:lnTo>
                    <a:pt x="256" y="711"/>
                  </a:lnTo>
                  <a:lnTo>
                    <a:pt x="252" y="709"/>
                  </a:lnTo>
                  <a:lnTo>
                    <a:pt x="320" y="731"/>
                  </a:lnTo>
                  <a:lnTo>
                    <a:pt x="315" y="730"/>
                  </a:lnTo>
                  <a:lnTo>
                    <a:pt x="387" y="737"/>
                  </a:lnTo>
                  <a:lnTo>
                    <a:pt x="382" y="737"/>
                  </a:lnTo>
                  <a:lnTo>
                    <a:pt x="455" y="730"/>
                  </a:lnTo>
                  <a:lnTo>
                    <a:pt x="450" y="731"/>
                  </a:lnTo>
                  <a:lnTo>
                    <a:pt x="517" y="709"/>
                  </a:lnTo>
                  <a:lnTo>
                    <a:pt x="513" y="711"/>
                  </a:lnTo>
                  <a:lnTo>
                    <a:pt x="574" y="677"/>
                  </a:lnTo>
                  <a:lnTo>
                    <a:pt x="570" y="679"/>
                  </a:lnTo>
                  <a:lnTo>
                    <a:pt x="624" y="635"/>
                  </a:lnTo>
                  <a:lnTo>
                    <a:pt x="621" y="638"/>
                  </a:lnTo>
                  <a:lnTo>
                    <a:pt x="665" y="583"/>
                  </a:lnTo>
                  <a:lnTo>
                    <a:pt x="662" y="587"/>
                  </a:lnTo>
                  <a:lnTo>
                    <a:pt x="695" y="525"/>
                  </a:lnTo>
                  <a:lnTo>
                    <a:pt x="693" y="530"/>
                  </a:lnTo>
                  <a:lnTo>
                    <a:pt x="714" y="460"/>
                  </a:lnTo>
                  <a:lnTo>
                    <a:pt x="714" y="464"/>
                  </a:lnTo>
                  <a:lnTo>
                    <a:pt x="721" y="390"/>
                  </a:lnTo>
                  <a:lnTo>
                    <a:pt x="721" y="395"/>
                  </a:lnTo>
                  <a:lnTo>
                    <a:pt x="714" y="321"/>
                  </a:lnTo>
                  <a:lnTo>
                    <a:pt x="715" y="325"/>
                  </a:lnTo>
                  <a:lnTo>
                    <a:pt x="694" y="256"/>
                  </a:lnTo>
                  <a:lnTo>
                    <a:pt x="695" y="261"/>
                  </a:lnTo>
                  <a:lnTo>
                    <a:pt x="662" y="198"/>
                  </a:lnTo>
                  <a:lnTo>
                    <a:pt x="665" y="202"/>
                  </a:lnTo>
                  <a:lnTo>
                    <a:pt x="621" y="148"/>
                  </a:lnTo>
                  <a:lnTo>
                    <a:pt x="624" y="151"/>
                  </a:lnTo>
                  <a:lnTo>
                    <a:pt x="570" y="106"/>
                  </a:lnTo>
                  <a:lnTo>
                    <a:pt x="574" y="108"/>
                  </a:lnTo>
                  <a:lnTo>
                    <a:pt x="513" y="74"/>
                  </a:lnTo>
                  <a:lnTo>
                    <a:pt x="517" y="76"/>
                  </a:lnTo>
                  <a:lnTo>
                    <a:pt x="450" y="54"/>
                  </a:lnTo>
                  <a:lnTo>
                    <a:pt x="455" y="55"/>
                  </a:lnTo>
                  <a:lnTo>
                    <a:pt x="382" y="48"/>
                  </a:lnTo>
                  <a:lnTo>
                    <a:pt x="387" y="48"/>
                  </a:lnTo>
                  <a:lnTo>
                    <a:pt x="315" y="55"/>
                  </a:lnTo>
                  <a:lnTo>
                    <a:pt x="320" y="54"/>
                  </a:lnTo>
                  <a:lnTo>
                    <a:pt x="252" y="76"/>
                  </a:lnTo>
                  <a:lnTo>
                    <a:pt x="256" y="74"/>
                  </a:lnTo>
                  <a:lnTo>
                    <a:pt x="195" y="108"/>
                  </a:lnTo>
                  <a:lnTo>
                    <a:pt x="199" y="106"/>
                  </a:lnTo>
                  <a:lnTo>
                    <a:pt x="146" y="151"/>
                  </a:lnTo>
                  <a:lnTo>
                    <a:pt x="149" y="148"/>
                  </a:lnTo>
                  <a:lnTo>
                    <a:pt x="105" y="202"/>
                  </a:lnTo>
                  <a:lnTo>
                    <a:pt x="108" y="198"/>
                  </a:lnTo>
                  <a:lnTo>
                    <a:pt x="74" y="261"/>
                  </a:lnTo>
                  <a:lnTo>
                    <a:pt x="75" y="256"/>
                  </a:lnTo>
                  <a:lnTo>
                    <a:pt x="54" y="325"/>
                  </a:lnTo>
                  <a:lnTo>
                    <a:pt x="55" y="321"/>
                  </a:lnTo>
                  <a:lnTo>
                    <a:pt x="48" y="395"/>
                  </a:lnTo>
                  <a:lnTo>
                    <a:pt x="48" y="390"/>
                  </a:lnTo>
                  <a:lnTo>
                    <a:pt x="55" y="464"/>
                  </a:lnTo>
                  <a:close/>
                </a:path>
              </a:pathLst>
            </a:custGeom>
            <a:solidFill>
              <a:srgbClr val="BFBFBF"/>
            </a:solidFill>
            <a:ln w="0" cap="flat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pic>
        <p:nvPicPr>
          <p:cNvPr id="32" name="Picture 210" descr="D:\MYRRHA\Presentations\MYRRHA\FANC-SC\FA_no_dim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69" y="1670050"/>
            <a:ext cx="5527875" cy="17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3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Cooling systems</a:t>
            </a:r>
            <a:endParaRPr lang="nl-BE" sz="32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91886" y="1341912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65815" y="1455716"/>
            <a:ext cx="4965404" cy="4945083"/>
          </a:xfrm>
        </p:spPr>
        <p:txBody>
          <a:bodyPr/>
          <a:lstStyle/>
          <a:p>
            <a:r>
              <a:rPr lang="en-US" dirty="0" smtClean="0"/>
              <a:t>Decay heat removal (DHR) through secondary loops</a:t>
            </a:r>
          </a:p>
          <a:p>
            <a:pPr lvl="1"/>
            <a:r>
              <a:rPr lang="en-US" dirty="0" smtClean="0"/>
              <a:t>4 independent loops</a:t>
            </a:r>
          </a:p>
          <a:p>
            <a:pPr lvl="1"/>
            <a:r>
              <a:rPr lang="en-US" dirty="0" smtClean="0"/>
              <a:t>redundancy (each loop has 100% capability)</a:t>
            </a:r>
          </a:p>
          <a:p>
            <a:pPr lvl="1"/>
            <a:r>
              <a:rPr lang="en-US" dirty="0" smtClean="0"/>
              <a:t>passive operation (natural convection in primary, secondary and tertiary loop)</a:t>
            </a:r>
          </a:p>
          <a:p>
            <a:r>
              <a:rPr lang="en-US" dirty="0" smtClean="0"/>
              <a:t>Ultimate DHR through RVCS (natural convection)</a:t>
            </a:r>
          </a:p>
          <a:p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866685" y="1495198"/>
            <a:ext cx="4921055" cy="5160865"/>
            <a:chOff x="4133735" y="1384901"/>
            <a:chExt cx="4921055" cy="5160865"/>
          </a:xfrm>
        </p:grpSpPr>
        <p:pic>
          <p:nvPicPr>
            <p:cNvPr id="8" name="Picture 7" descr="D:\MYRRHA\CDT\MYRRHA figures\FASTEF REV 1.4\JPG Reactor General Assembly\Cropped\fastef rev 1_4 ga 18 c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356" y="1384901"/>
              <a:ext cx="3055434" cy="470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8163279"/>
                </p:ext>
              </p:extLst>
            </p:nvPr>
          </p:nvGraphicFramePr>
          <p:xfrm>
            <a:off x="4133735" y="1761041"/>
            <a:ext cx="4416425" cy="478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Visio" r:id="rId4" imgW="6312027" imgH="6839331" progId="Visio.Drawing.11">
                    <p:embed/>
                  </p:oleObj>
                </mc:Choice>
                <mc:Fallback>
                  <p:oleObj name="Visio" r:id="rId4" imgW="6312027" imgH="683933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735" y="1761041"/>
                          <a:ext cx="4416425" cy="4784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002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SCK">
  <a:themeElements>
    <a:clrScheme name="SCK•CEN">
      <a:dk1>
        <a:srgbClr val="000000"/>
      </a:dk1>
      <a:lt1>
        <a:srgbClr val="FFFFFF"/>
      </a:lt1>
      <a:dk2>
        <a:srgbClr val="D9F1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490</TotalTime>
  <Pages>22</Pages>
  <Words>1584</Words>
  <Application>Microsoft Office PowerPoint</Application>
  <PresentationFormat>On-screen Show (4:3)</PresentationFormat>
  <Paragraphs>473</Paragraphs>
  <Slides>34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_SCK</vt:lpstr>
      <vt:lpstr>Visio</vt:lpstr>
      <vt:lpstr>PowerPoint Presentation</vt:lpstr>
      <vt:lpstr>MYRRHA - Accelerator Driven System</vt:lpstr>
      <vt:lpstr>MYRRHA Accelerator Challenge</vt:lpstr>
      <vt:lpstr>About beam trips</vt:lpstr>
      <vt:lpstr>MYRRHA linac</vt:lpstr>
      <vt:lpstr>Reactor layout</vt:lpstr>
      <vt:lpstr>Core and Fuel Assemblies</vt:lpstr>
      <vt:lpstr>Core and Fuel Assemblies</vt:lpstr>
      <vt:lpstr>Cooling systems</vt:lpstr>
      <vt:lpstr>Integration into building</vt:lpstr>
      <vt:lpstr>Multipurpose facility ADS demonstration &amp; P&amp;T Research</vt:lpstr>
      <vt:lpstr>Motivation for transmutation</vt:lpstr>
      <vt:lpstr>European Strategy for P&amp;T</vt:lpstr>
      <vt:lpstr>Fast Neutron are unavoidable for transmutation</vt:lpstr>
      <vt:lpstr>Is sub-criticality a luxury? </vt:lpstr>
      <vt:lpstr>Why sub-criticality is needed</vt:lpstr>
      <vt:lpstr>ADS is the most efficient system for burning MAs</vt:lpstr>
      <vt:lpstr>Even with completely different national NE policies European solution for HLW works with ADS</vt:lpstr>
      <vt:lpstr>But MYRRHA is more than research on  ADS &amp; Transmutation</vt:lpstr>
      <vt:lpstr>Multipurpose facility</vt:lpstr>
      <vt:lpstr> Material Irradiation Performances for FRs Critical@100 MW</vt:lpstr>
      <vt:lpstr>Irradiation capabilities of IPS for FR Reactors  Sub-critical @ 73 MW</vt:lpstr>
      <vt:lpstr>Prepare the path for Fusion DEMO Irradiation capabilities under spallation target</vt:lpstr>
      <vt:lpstr>MYRRHA for fusion material irradiations</vt:lpstr>
      <vt:lpstr>Radioisotope (Mo-99) production capability Sub-critical @ 73 MW</vt:lpstr>
      <vt:lpstr>Radioisotope (Mo-99) production capability Critical @ 100 MW</vt:lpstr>
      <vt:lpstr>MYRRHA - Concept</vt:lpstr>
      <vt:lpstr>MYRRHA in the European Context</vt:lpstr>
      <vt:lpstr>Belgian commitment: secured International consortium: under construction</vt:lpstr>
      <vt:lpstr>The project schedule Executing presently the FEED Phase: 2010-2014/15</vt:lpstr>
      <vt:lpstr>PowerPoint Presentation</vt:lpstr>
      <vt:lpstr>MYRRHA Project open for International Participation</vt:lpstr>
      <vt:lpstr>Conclusions</vt:lpstr>
      <vt:lpstr>MYRRHA: EXPERIMENTAL ACCELERATOR DRIVEN SYSTEM    A pan-European, innovative and unique facility at Mol (BE)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ajoos</dc:creator>
  <cp:lastModifiedBy>mschyns</cp:lastModifiedBy>
  <cp:revision>43</cp:revision>
  <cp:lastPrinted>2013-10-25T07:24:23Z</cp:lastPrinted>
  <dcterms:created xsi:type="dcterms:W3CDTF">2012-09-14T13:33:53Z</dcterms:created>
  <dcterms:modified xsi:type="dcterms:W3CDTF">2013-10-25T08:20:47Z</dcterms:modified>
</cp:coreProperties>
</file>